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9" r:id="rId4"/>
    <p:sldId id="270" r:id="rId5"/>
    <p:sldId id="259" r:id="rId6"/>
    <p:sldId id="276" r:id="rId7"/>
    <p:sldId id="260" r:id="rId8"/>
    <p:sldId id="280" r:id="rId9"/>
    <p:sldId id="281" r:id="rId10"/>
    <p:sldId id="268" r:id="rId11"/>
    <p:sldId id="285" r:id="rId12"/>
    <p:sldId id="283" r:id="rId13"/>
    <p:sldId id="28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6567" autoAdjust="0"/>
  </p:normalViewPr>
  <p:slideViewPr>
    <p:cSldViewPr snapToGrid="0">
      <p:cViewPr varScale="1">
        <p:scale>
          <a:sx n="94" d="100"/>
          <a:sy n="94" d="100"/>
        </p:scale>
        <p:origin x="110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jpeg>
</file>

<file path=ppt/media/image3.jpeg>
</file>

<file path=ppt/media/image4.jp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FBA018-8672-49BB-A446-A74C79A101C3}" type="datetimeFigureOut">
              <a:rPr lang="en-US" smtClean="0"/>
              <a:pPr/>
              <a:t>2/27/2025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829D73-77AB-46C0-A29C-0315A924F3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824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### **Slide Notes for Introduction – </a:t>
            </a:r>
            <a:r>
              <a:rPr lang="en-US" dirty="0" err="1"/>
              <a:t>AgriSenseAI</a:t>
            </a:r>
            <a:r>
              <a:rPr lang="en-US" dirty="0"/>
              <a:t>**  </a:t>
            </a:r>
          </a:p>
          <a:p>
            <a:endParaRPr lang="en-US" dirty="0"/>
          </a:p>
          <a:p>
            <a:r>
              <a:rPr lang="en-US" dirty="0"/>
              <a:t>#### **Slide Title: </a:t>
            </a:r>
            <a:r>
              <a:rPr lang="en-US" dirty="0" err="1"/>
              <a:t>AgriSenseAI</a:t>
            </a:r>
            <a:r>
              <a:rPr lang="en-US" dirty="0"/>
              <a:t> – AI-Powered Precision Farming**  </a:t>
            </a:r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### **1. Agriculture: Backbone of the Economy**</a:t>
            </a:r>
          </a:p>
          <a:p>
            <a:r>
              <a:rPr lang="en-US" dirty="0"/>
              <a:t>- Agriculture plays a **crucial role in food production and economic growth**, especially in countries like **India** where a majority of the population depends on farming for livelihood.  </a:t>
            </a:r>
          </a:p>
          <a:p>
            <a:r>
              <a:rPr lang="en-US" dirty="0"/>
              <a:t>- Despite technological advancements, **farmers still struggle with unpredictable weather, soil degradation, and resource inefficiencies** that impact yield and profitability.  </a:t>
            </a:r>
          </a:p>
          <a:p>
            <a:r>
              <a:rPr lang="en-US" dirty="0"/>
              <a:t>- Example: **A wheat farmer in Punjab** faces **water wastage due to inefficient irrigation**, leading to reduced productivity.  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### **2. Traditional Farming Limitations**  </a:t>
            </a:r>
          </a:p>
          <a:p>
            <a:r>
              <a:rPr lang="en-US" dirty="0"/>
              <a:t>- Most farmers rely on **experience-based decision-making** rather than data-driven insights.  </a:t>
            </a:r>
          </a:p>
          <a:p>
            <a:r>
              <a:rPr lang="en-US" dirty="0"/>
              <a:t>- Issues like **over-irrigation, late pest detection, and inaccurate weather predictions** lead to reduced efficiency and financial loss.  </a:t>
            </a:r>
          </a:p>
          <a:p>
            <a:r>
              <a:rPr lang="en-US" dirty="0"/>
              <a:t>- Example: **A rice farmer in Tamil Nadu** applies **fertilizers based on seasonal patterns** instead of **real-time soil health data**, which can lead to nutrient imbalances.  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### **3. Introducing </a:t>
            </a:r>
            <a:r>
              <a:rPr lang="en-US" dirty="0" err="1"/>
              <a:t>AgriSenseAI</a:t>
            </a:r>
            <a:r>
              <a:rPr lang="en-US" dirty="0"/>
              <a:t>: Smart Farming for the Future**  </a:t>
            </a:r>
          </a:p>
          <a:p>
            <a:r>
              <a:rPr lang="en-US" dirty="0"/>
              <a:t>- **</a:t>
            </a:r>
            <a:r>
              <a:rPr lang="en-US" dirty="0" err="1"/>
              <a:t>AgriSenseAI</a:t>
            </a:r>
            <a:r>
              <a:rPr lang="en-US" dirty="0"/>
              <a:t>** is an **AI-powered, IoT-driven smart farming solution** designed to enhance **crop monitoring, resource utilization, and decision-making** in real time.  </a:t>
            </a:r>
          </a:p>
          <a:p>
            <a:r>
              <a:rPr lang="en-US" dirty="0"/>
              <a:t>- It combines **Edge AI, IoT sensors, and predictive analytics** to optimize farming processes, **ensuring sustainability and higher yields**.  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### **4. Key Benefits of </a:t>
            </a:r>
            <a:r>
              <a:rPr lang="en-US" dirty="0" err="1"/>
              <a:t>AgriSenseAI</a:t>
            </a:r>
            <a:r>
              <a:rPr lang="en-US" dirty="0"/>
              <a:t>**  </a:t>
            </a:r>
          </a:p>
          <a:p>
            <a:r>
              <a:rPr lang="en-US" dirty="0"/>
              <a:t>✅ **Smart Soil Monitoring**  </a:t>
            </a:r>
          </a:p>
          <a:p>
            <a:r>
              <a:rPr lang="en-US" dirty="0"/>
              <a:t>   - **IoT sensors** track **moisture, pH, and nutrient levels** in real time.  </a:t>
            </a:r>
          </a:p>
          <a:p>
            <a:r>
              <a:rPr lang="en-US" dirty="0"/>
              <a:t>   - Example: A **potato farmer in Gujarat** gets **automatic alerts** if the soil lacks nitrogen, prompting timely fertilization.  </a:t>
            </a:r>
          </a:p>
          <a:p>
            <a:endParaRPr lang="en-US" dirty="0"/>
          </a:p>
          <a:p>
            <a:r>
              <a:rPr lang="en-US" dirty="0"/>
              <a:t>✅ **AI-Based Pest &amp; Disease Detection**  </a:t>
            </a:r>
          </a:p>
          <a:p>
            <a:r>
              <a:rPr lang="en-US" dirty="0"/>
              <a:t>   - **Edge AI-powered cameras** continuously scan crops for signs of **pests or diseases**.  </a:t>
            </a:r>
          </a:p>
          <a:p>
            <a:r>
              <a:rPr lang="en-US" dirty="0"/>
              <a:t>   - Example: A **mango orchard in Maharashtra** detects **fungal infection early**, reducing fruit loss by 30%.  </a:t>
            </a:r>
          </a:p>
          <a:p>
            <a:endParaRPr lang="en-US" dirty="0"/>
          </a:p>
          <a:p>
            <a:r>
              <a:rPr lang="en-US" dirty="0"/>
              <a:t>✅ **Automated Irrigation System**  </a:t>
            </a:r>
          </a:p>
          <a:p>
            <a:r>
              <a:rPr lang="en-US" dirty="0"/>
              <a:t>   - **AI optimizes water distribution**, ensuring **efficient irrigation** based on soil needs.  </a:t>
            </a:r>
          </a:p>
          <a:p>
            <a:r>
              <a:rPr lang="en-US" dirty="0"/>
              <a:t>   - Example: A **sugarcane farm in Uttar Pradesh** reduces **water usage by 40%** using AI-driven irrigation.  </a:t>
            </a:r>
          </a:p>
          <a:p>
            <a:endParaRPr lang="en-US" dirty="0"/>
          </a:p>
          <a:p>
            <a:r>
              <a:rPr lang="en-US" dirty="0"/>
              <a:t>✅ **Weather Prediction &amp; Yield Forecasting**  </a:t>
            </a:r>
          </a:p>
          <a:p>
            <a:r>
              <a:rPr lang="en-US" dirty="0"/>
              <a:t>   - **AI-based models analyze weather patterns** to help farmers plan harvesting and planting.  </a:t>
            </a:r>
          </a:p>
          <a:p>
            <a:r>
              <a:rPr lang="en-US" dirty="0"/>
              <a:t>   - Example: A **tea plantation in Assam** adjusts harvest schedules **before heavy rainfall**, preventing crop damage.  </a:t>
            </a:r>
          </a:p>
          <a:p>
            <a:endParaRPr lang="en-US" dirty="0"/>
          </a:p>
          <a:p>
            <a:r>
              <a:rPr lang="en-US" dirty="0"/>
              <a:t>✅ **Smart Marketplace Integration**  </a:t>
            </a:r>
          </a:p>
          <a:p>
            <a:r>
              <a:rPr lang="en-US" dirty="0"/>
              <a:t>   - Farmers receive **AI-driven price predictions** and connect directly with buyers to **maximize profits**.  </a:t>
            </a:r>
          </a:p>
          <a:p>
            <a:r>
              <a:rPr lang="en-US" dirty="0"/>
              <a:t>   - Example: A **tomato farmer in Karnataka** sells produce **at peak price**, avoiding losses due to sudden price drops.  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### **5. Mission of </a:t>
            </a:r>
            <a:r>
              <a:rPr lang="en-US" dirty="0" err="1"/>
              <a:t>AgriSenseAI</a:t>
            </a:r>
            <a:r>
              <a:rPr lang="en-US" dirty="0"/>
              <a:t>**  </a:t>
            </a:r>
          </a:p>
          <a:p>
            <a:r>
              <a:rPr lang="en-US" dirty="0"/>
              <a:t>🎯 **To empower farmers with AI &amp; IoT technology for sustainable, high-yield, and data-driven agriculture.**  </a:t>
            </a:r>
          </a:p>
          <a:p>
            <a:r>
              <a:rPr lang="en-US" dirty="0"/>
              <a:t>- Helping farmers make **smarter decisions** with **real-time insights**.  </a:t>
            </a:r>
          </a:p>
          <a:p>
            <a:r>
              <a:rPr lang="en-US" dirty="0"/>
              <a:t>- **Reducing resource wastage**, ensuring **better financial returns**.  </a:t>
            </a:r>
          </a:p>
          <a:p>
            <a:r>
              <a:rPr lang="en-US" dirty="0"/>
              <a:t>- **Building a resilient farming ecosystem** with **technology-driven solutions**.  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### **Final Thought**  </a:t>
            </a:r>
          </a:p>
          <a:p>
            <a:r>
              <a:rPr lang="en-US" dirty="0"/>
              <a:t>- **</a:t>
            </a:r>
            <a:r>
              <a:rPr lang="en-US" dirty="0" err="1"/>
              <a:t>AgriSenseAI</a:t>
            </a:r>
            <a:r>
              <a:rPr lang="en-US" dirty="0"/>
              <a:t> is the future of farming** – bringing **innovation, sustainability, and efficiency** to agriculture.  </a:t>
            </a:r>
          </a:p>
          <a:p>
            <a:r>
              <a:rPr lang="en-US" dirty="0"/>
              <a:t>- **Are we ready to revolutionize agriculture together?** 🚀🌱  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This **slide note** provides **detailed explanations with relatable examples**, ensuring your **presentation is impactful and easy to understand**. Let me know if you need any **refinements**! 🎤📊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29D73-77AB-46C0-A29C-0315A924F35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212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statement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🔹 Conclusion: Why </a:t>
            </a:r>
            <a:r>
              <a:rPr lang="en-US" dirty="0" err="1"/>
              <a:t>AgriSenseAI</a:t>
            </a:r>
            <a:r>
              <a:rPr lang="en-US" dirty="0"/>
              <a:t>?</a:t>
            </a:r>
          </a:p>
          <a:p>
            <a:r>
              <a:rPr lang="en-US" dirty="0"/>
              <a:t>🚀 </a:t>
            </a:r>
            <a:r>
              <a:rPr lang="en-US" dirty="0" err="1"/>
              <a:t>AgriSenseAI</a:t>
            </a:r>
            <a:r>
              <a:rPr lang="en-US" dirty="0"/>
              <a:t> solves these problems through AI &amp; IoT-based smart farming:</a:t>
            </a:r>
          </a:p>
          <a:p>
            <a:r>
              <a:rPr lang="en-US" dirty="0"/>
              <a:t>✅ Water &amp; resource optimization</a:t>
            </a:r>
          </a:p>
          <a:p>
            <a:r>
              <a:rPr lang="en-US" dirty="0"/>
              <a:t>✅ Real-time soil &amp; crop health monitoring</a:t>
            </a:r>
          </a:p>
          <a:p>
            <a:r>
              <a:rPr lang="en-US" dirty="0"/>
              <a:t>✅ AI-based pest detection &amp; early intervention</a:t>
            </a:r>
          </a:p>
          <a:p>
            <a:r>
              <a:rPr lang="en-US" dirty="0"/>
              <a:t>✅ Weather forecasting &amp; yield prediction</a:t>
            </a:r>
          </a:p>
          <a:p>
            <a:r>
              <a:rPr lang="en-US" dirty="0"/>
              <a:t>✅ Smart marketplace integration for fair pricing</a:t>
            </a:r>
          </a:p>
          <a:p>
            <a:endParaRPr lang="en-US" dirty="0"/>
          </a:p>
          <a:p>
            <a:r>
              <a:rPr lang="en-US" dirty="0"/>
              <a:t>🌿 </a:t>
            </a:r>
            <a:r>
              <a:rPr lang="en-US" dirty="0" err="1"/>
              <a:t>AgriSenseAI</a:t>
            </a:r>
            <a:r>
              <a:rPr lang="en-US" dirty="0"/>
              <a:t> transforms farming into a data-driven, efficient, and profitable system!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29D73-77AB-46C0-A29C-0315A924F35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5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Conclusion: Why These Stakeholders Matter?🚀 </a:t>
            </a:r>
            <a:r>
              <a:rPr lang="en-US" dirty="0" err="1"/>
              <a:t>AgriSenseAI</a:t>
            </a:r>
            <a:r>
              <a:rPr lang="en-US" dirty="0"/>
              <a:t> creates value across the entire agricultural ecosystem:✅ Farmers boost productivity &amp; profits.✅ </a:t>
            </a:r>
            <a:r>
              <a:rPr lang="en-US" dirty="0" err="1"/>
              <a:t>AgriTech</a:t>
            </a:r>
            <a:r>
              <a:rPr lang="en-US" dirty="0"/>
              <a:t> &amp; Governments enhance food security &amp; policies.✅ Food supply chains reduce waste &amp; optimize logistics.✅ FinTech &amp; Insurers lower risks &amp; improve financial security.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29D73-77AB-46C0-A29C-0315A924F35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75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🔹 Conclusion: Why </a:t>
            </a:r>
            <a:r>
              <a:rPr lang="en-US" dirty="0" err="1"/>
              <a:t>AgriSenseAI</a:t>
            </a:r>
            <a:r>
              <a:rPr lang="en-US" dirty="0"/>
              <a:t>?🚀 A complete AI-driven solution transforming agriculture with:</a:t>
            </a:r>
          </a:p>
          <a:p>
            <a:r>
              <a:rPr lang="en-US" dirty="0"/>
              <a:t>✅ Real-time soil &amp; crop health monitoring. </a:t>
            </a:r>
          </a:p>
          <a:p>
            <a:r>
              <a:rPr lang="en-US" dirty="0"/>
              <a:t>✅ Automated irrigation &amp; pest control.</a:t>
            </a:r>
          </a:p>
          <a:p>
            <a:r>
              <a:rPr lang="en-US" dirty="0"/>
              <a:t>✅ AI-powered weather predictions &amp; yield forecasting.</a:t>
            </a:r>
          </a:p>
          <a:p>
            <a:r>
              <a:rPr lang="en-US" dirty="0"/>
              <a:t>✅ Market insights for better pricing &amp; profits.🌿 </a:t>
            </a:r>
            <a:r>
              <a:rPr lang="en-US" dirty="0" err="1"/>
              <a:t>AgriSenseAI</a:t>
            </a:r>
            <a:r>
              <a:rPr lang="en-US" dirty="0"/>
              <a:t>: The Future of Smart </a:t>
            </a:r>
            <a:r>
              <a:rPr lang="en-US" dirty="0" err="1"/>
              <a:t>Farming!How</a:t>
            </a:r>
            <a:r>
              <a:rPr lang="en-US" dirty="0"/>
              <a:t> to Present the Slide? (Speaker Notes for You)Introduce the problem – Farmers face issues like resource wastage, late pest detection, unpredictable weather, and price </a:t>
            </a:r>
            <a:r>
              <a:rPr lang="en-US" dirty="0" err="1"/>
              <a:t>fluctuations.Explain</a:t>
            </a:r>
            <a:r>
              <a:rPr lang="en-US" dirty="0"/>
              <a:t> the AI-driven solutions in simple terms – Describe each feature with real-world </a:t>
            </a:r>
            <a:r>
              <a:rPr lang="en-US" dirty="0" err="1"/>
              <a:t>examples.Highlight</a:t>
            </a:r>
            <a:r>
              <a:rPr lang="en-US" dirty="0"/>
              <a:t> the impact – Emphasize how </a:t>
            </a:r>
            <a:r>
              <a:rPr lang="en-US" dirty="0" err="1"/>
              <a:t>AgriSenseAI</a:t>
            </a:r>
            <a:r>
              <a:rPr lang="en-US" dirty="0"/>
              <a:t> helps farmers save resources, improve yields, and maximize </a:t>
            </a:r>
            <a:r>
              <a:rPr lang="en-US" dirty="0" err="1"/>
              <a:t>profits.Summarize</a:t>
            </a:r>
            <a:r>
              <a:rPr lang="en-US" dirty="0"/>
              <a:t> the big picture – </a:t>
            </a:r>
            <a:r>
              <a:rPr lang="en-US" dirty="0" err="1"/>
              <a:t>AgriSenseAI</a:t>
            </a:r>
            <a:r>
              <a:rPr lang="en-US" dirty="0"/>
              <a:t> isn’t just a tool; it’s a revolution in smart farming!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29D73-77AB-46C0-A29C-0315A924F35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91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🔹 Conclusion: Why </a:t>
            </a:r>
            <a:r>
              <a:rPr lang="en-US" dirty="0" err="1"/>
              <a:t>AgriSenseAI</a:t>
            </a:r>
            <a:r>
              <a:rPr lang="en-US" dirty="0"/>
              <a:t>?🚀 A complete AI-driven solution transforming agriculture with:✅ Real-time soil &amp; crop health monitoring.✅ Automated irrigation &amp; pest control.✅ AI-powered weather predictions &amp; yield forecasting.✅ Market insights for better pricing &amp; profits.🌿 </a:t>
            </a:r>
            <a:r>
              <a:rPr lang="en-US" dirty="0" err="1"/>
              <a:t>AgriSenseAI</a:t>
            </a:r>
            <a:r>
              <a:rPr lang="en-US" dirty="0"/>
              <a:t>: The Future of Smart </a:t>
            </a:r>
            <a:r>
              <a:rPr lang="en-US" dirty="0" err="1"/>
              <a:t>Farming!How</a:t>
            </a:r>
            <a:r>
              <a:rPr lang="en-US" dirty="0"/>
              <a:t> to Present the Slide? (Speaker Notes for You)Introduce the problem – Farmers face issues like resource wastage, late pest detection, unpredictable weather, and price </a:t>
            </a:r>
            <a:r>
              <a:rPr lang="en-US" dirty="0" err="1"/>
              <a:t>fluctuations.Explain</a:t>
            </a:r>
            <a:r>
              <a:rPr lang="en-US" dirty="0"/>
              <a:t> the AI-driven solutions in simple terms – Describe each feature with real-world </a:t>
            </a:r>
            <a:r>
              <a:rPr lang="en-US" dirty="0" err="1"/>
              <a:t>examples.Highlight</a:t>
            </a:r>
            <a:r>
              <a:rPr lang="en-US" dirty="0"/>
              <a:t> the impact – Emphasize how </a:t>
            </a:r>
            <a:r>
              <a:rPr lang="en-US" dirty="0" err="1"/>
              <a:t>AgriSenseAI</a:t>
            </a:r>
            <a:r>
              <a:rPr lang="en-US" dirty="0"/>
              <a:t> helps farmers save resources, improve yields, and maximize </a:t>
            </a:r>
            <a:r>
              <a:rPr lang="en-US" dirty="0" err="1"/>
              <a:t>profits.Summarize</a:t>
            </a:r>
            <a:r>
              <a:rPr lang="en-US" dirty="0"/>
              <a:t> the big picture – </a:t>
            </a:r>
            <a:r>
              <a:rPr lang="en-US" dirty="0" err="1"/>
              <a:t>AgriSenseAI</a:t>
            </a:r>
            <a:r>
              <a:rPr lang="en-US" dirty="0"/>
              <a:t> isn’t just a tool; it’s a revolution in smart farming!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29D73-77AB-46C0-A29C-0315A924F35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32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Conclusion: Scalable &amp; Profitable Revenue Model🚀 Affordable pricing ensures adoption by small &amp; large farmers.🚀 Subscription-based AI insights create continuous revenue.🚀 Enterprise partnerships with governments &amp; </a:t>
            </a:r>
            <a:r>
              <a:rPr lang="en-US" dirty="0" err="1"/>
              <a:t>AgriTech</a:t>
            </a:r>
            <a:r>
              <a:rPr lang="en-US" dirty="0"/>
              <a:t> companies expand market reach.🚀 Marketplace transactions &amp; premium features enhance profitability.🌿 </a:t>
            </a:r>
            <a:r>
              <a:rPr lang="en-US" dirty="0" err="1"/>
              <a:t>AgriSenseAI</a:t>
            </a:r>
            <a:r>
              <a:rPr lang="en-US" dirty="0"/>
              <a:t>: Transforming Indian Agriculture with AI &amp; IoT!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29D73-77AB-46C0-A29C-0315A924F35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17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🔹 Conclusion: Why </a:t>
            </a:r>
            <a:r>
              <a:rPr lang="en-US" dirty="0" err="1"/>
              <a:t>AgriSenseAI’s</a:t>
            </a:r>
            <a:r>
              <a:rPr lang="en-US" dirty="0"/>
              <a:t> Tech Stack is Future-Ready?🚀 IoT + AI + Cloud Computing → Real-time farming insights.🚀 Edge AI Processing → Fast on-site analysis without internet dependency.🚀 Blockchain &amp; Smart Contracts → Secure transactions &amp; fair pricing for farmers.🚀 Scalable Architecture → Works for small, medium &amp; large farms across India.🌿 </a:t>
            </a:r>
            <a:r>
              <a:rPr lang="en-US" dirty="0" err="1"/>
              <a:t>AgriSenseAI</a:t>
            </a:r>
            <a:r>
              <a:rPr lang="en-US" dirty="0"/>
              <a:t>: Powering the Future of Indian Smart Agriculture!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29D73-77AB-46C0-A29C-0315A924F35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886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29D73-77AB-46C0-A29C-0315A924F35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643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Conclusion: Scalable &amp; Sustainable Deployment🚀 Phase-wise expansion ensures steady adoption &amp; data-driven refinements.🚀 Strategic partnerships with government, </a:t>
            </a:r>
            <a:r>
              <a:rPr lang="en-US" dirty="0" err="1"/>
              <a:t>AgriTech</a:t>
            </a:r>
            <a:r>
              <a:rPr lang="en-US" dirty="0"/>
              <a:t> firms &amp; Krishi influencers.🚀 FPO &amp; Smart Marketplace integration for long-term impact.🌿 </a:t>
            </a:r>
            <a:r>
              <a:rPr lang="en-US" dirty="0" err="1"/>
              <a:t>AgriSenseAI</a:t>
            </a:r>
            <a:r>
              <a:rPr lang="en-US" dirty="0"/>
              <a:t>: Bringing AI-Powered Smart Farming to Indian Fields! 🚜📊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29D73-77AB-46C0-A29C-0315A924F35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693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DDD1C-6707-0EDD-1EC5-664270786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F2CA1-1F90-F223-1FEB-681B11AFB3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449E1-DFA8-C85D-E934-108C2CA2B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C7954-C16E-4D3E-B900-77E632CD6E62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93719-7B39-33BB-291B-BA2A3FC6E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1BB10-3374-B22C-1B22-5EDA62B29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01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7CD3C-ADA2-E8A2-E611-D974BE354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D9C39D-8FBB-30B8-718B-D4D68F529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5083E-22D9-E323-91AA-1841E218D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F7A96-C857-4A72-8EB0-33D18458BE8B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6B492-EDB7-B1E2-0E62-33AB7FE30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27ECE-ED57-CC8E-8E18-ED670D8A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25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2B59DF-E2F8-60B3-1192-EF7271F6F8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4B7A38-0537-AA96-2E36-4CE521B3D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5CD27-7117-5249-4DDF-D5FEC489D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9954A-74A1-42CD-96A2-419E156F2C0A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59547-8E6A-B68B-E0B2-0CD1BD1EF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A1B9C-B53E-52A1-ECBE-C8F394B0C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751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D432C-1627-D765-2196-8A3FFB774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D01E5-29A9-115F-8C58-D1C3EDABE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E3E27-E6F2-4609-D5B6-0827B4E55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39A5-DBDA-456A-8F93-14523D8D92FC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7327B-625B-3B29-4FE6-3CC1287FE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64299-73EF-D011-741F-83BF282F3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971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15ACC-7864-5D09-2F59-66E8D3048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FFA29-C1EC-5EA2-E9C8-C2B818345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A57FC-AEA4-A4B5-775F-E5AA380AA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A476A-7887-4B68-821D-A1D3DEC58756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F4E91-5084-66AF-ED18-21B1C1430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92A47-D145-CD94-7DF6-7D2376158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32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BF847-EBD4-E562-C9E5-FAFA578F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E0198-9387-25A0-A9C8-F1AF5FF4B1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213BF-154A-BD52-140A-85C6D22B5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EE917-D806-2BC5-A629-38270683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9A13E-B643-4AF1-8370-014FD0D2E261}" type="datetime1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64EB0F-9E6B-B73F-C929-D86E5879D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86283-F85D-38F8-357D-364D6EB18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89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D4BF4-3852-BA97-0817-068E300ED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1814DF-D8C8-A927-72CA-9E982987B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465EDC-75A4-8677-644F-BD897543D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F043A0-D69A-676D-3705-83F57CBB8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3B67C3-8EF0-EC4C-28AC-FF15D51C1E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5D95B7-65C9-9FB2-1D75-0D08A9B3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BE3D9-7134-4DBB-9236-3F151CC95F8B}" type="datetime1">
              <a:rPr lang="en-US" smtClean="0"/>
              <a:t>2/27/2025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AFA6D2-2676-BF4C-5264-9A08CEA48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C51CE5-8C1F-E5A3-8733-6F45EEB8C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335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2F2B-BF8E-405A-0363-37F1B06DD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542D63-F996-79C6-C396-EED53687B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1691C-FF07-4330-BF89-3F5EDB1AA6A6}" type="datetime1">
              <a:rPr lang="en-US" smtClean="0"/>
              <a:t>2/27/2025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98EDB0-09B3-2763-7763-90973E89F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F0AB9-4A82-34E7-AB6D-4B22A4A6A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7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BF679B-46EE-119F-136F-95D102FC7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F5C1-3A69-4B60-B971-20E3CB079579}" type="datetime1">
              <a:rPr lang="en-US" smtClean="0"/>
              <a:t>2/27/2025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9EDBD5-75B4-18BA-5E65-718FA8E2C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016B9-6BEB-F304-AD6A-53085D0A1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282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B5F5-0C75-D9EB-E8DB-9202638CE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68888-DF13-F5D7-EB0C-986D7914A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50A732-8D43-4C30-C93B-C15CF1020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60FDC-CA46-3E51-C7CA-71C804DF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317C2-1C2A-4F7D-8CD4-FBAEE575F872}" type="datetime1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4DF94B-C0AB-EB30-02C0-43E62D23A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864E48-D74C-7172-98EE-13715B2D7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75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1457B-576A-950D-D88D-8354CF164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C0D415-C562-0CF6-73BF-7E1A9BCAF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3BB3B-576F-1805-EF87-8D4FB4FC4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8BFCD4-B021-6A86-83C8-7F1712EBE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48513-ACB6-4935-9FEF-1AD7D471BCE6}" type="datetime1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C538D-832D-E049-7A50-4837E6CC3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AGRISENSE SMART FARMING  PLATFORM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B8941-F3B3-0573-9153-B667BAD9C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913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C6394-3C7A-2D9B-061F-06A7E0022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82ADAA-A51E-DE8C-C0D6-2B1309312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B6A30-6D8E-B62E-040B-DD965D90B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CAB29-2CB2-46B7-A39D-C9B336B14F3E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33060-E052-2702-6B88-5A2236689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AGRISENSE SMART FARMING  PLATFORM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73A65-0B6A-3EA5-8B7A-D0EC99A92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CD23C7-5FCE-477E-BBA4-BDC02F110D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000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manognavemulapalli09@gmail.com" TargetMode="External"/><Relationship Id="rId2" Type="http://schemas.openxmlformats.org/officeDocument/2006/relationships/hyperlink" Target="mailto:sathwikamacha@gmail.com" TargetMode="Externa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4947B-FCA3-3115-2DBD-07B54CB559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6525"/>
            <a:ext cx="9144000" cy="2387600"/>
          </a:xfrm>
        </p:spPr>
        <p:txBody>
          <a:bodyPr>
            <a:normAutofit/>
          </a:bodyPr>
          <a:lstStyle/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 err="1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AgriSense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D46B347-C899-C6A2-BFF7-424495479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4114800" cy="365125"/>
          </a:xfrm>
        </p:spPr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AE8165-19B8-09F7-E397-62B06DA3A3C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385" y="2789014"/>
            <a:ext cx="2093229" cy="209322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92544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722" y="320675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  <a:cs typeface="Times New Roman" panose="02020603050405020304" pitchFamily="18" charset="0"/>
              </a:rPr>
              <a:t>Technology Stack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0720"/>
            <a:ext cx="10515600" cy="4351338"/>
          </a:xfrm>
        </p:spPr>
        <p:txBody>
          <a:bodyPr>
            <a:normAutofit/>
          </a:bodyPr>
          <a:lstStyle/>
          <a:p>
            <a:pPr lvl="0"/>
            <a:r>
              <a:rPr lang="en-US" sz="2000" b="1" dirty="0">
                <a:solidFill>
                  <a:srgbClr val="C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IoT Sensors &amp; Edge AI:</a:t>
            </a: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Arduino, Raspberry Pi, NVIDIA Jetson.</a:t>
            </a:r>
            <a:endParaRPr lang="en-IN" sz="1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000" b="1" dirty="0">
                <a:solidFill>
                  <a:srgbClr val="C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AI &amp; Computer Vision:</a:t>
            </a: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TensorFlow, </a:t>
            </a:r>
            <a:r>
              <a:rPr lang="en-US" sz="1800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PyTorch</a:t>
            </a:r>
            <a:r>
              <a:rPr lang="en-US" sz="18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, OpenCV.</a:t>
            </a:r>
            <a:endParaRPr lang="en-IN" sz="1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000" b="1" dirty="0">
                <a:solidFill>
                  <a:srgbClr val="C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Cloud &amp; Edge Computing</a:t>
            </a:r>
            <a:r>
              <a:rPr lang="en-US" sz="1800" b="1" dirty="0">
                <a:solidFill>
                  <a:srgbClr val="C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solidFill>
                  <a:srgbClr val="C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AWS IoT, Google Cloud AI, Azure IoT Hub.</a:t>
            </a:r>
            <a:endParaRPr lang="en-IN" sz="1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000" b="1" dirty="0">
                <a:solidFill>
                  <a:srgbClr val="C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Mobile &amp; Web:</a:t>
            </a: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React.js, Flutter, Node.js, Firebase.</a:t>
            </a:r>
            <a:endParaRPr lang="en-IN" sz="18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solidFill>
                  <a:srgbClr val="C00000"/>
                </a:solidFill>
                <a:latin typeface="Bookman Old Style" panose="02050604050505020204" pitchFamily="18" charset="0"/>
              </a:rPr>
              <a:t>Connectivity &amp; Network Communication Protocols: </a:t>
            </a:r>
            <a:r>
              <a:rPr lang="en-IN" sz="1800" dirty="0">
                <a:latin typeface="Bookman Old Style" panose="02050604050505020204" pitchFamily="18" charset="0"/>
              </a:rPr>
              <a:t>MQTT, </a:t>
            </a:r>
            <a:r>
              <a:rPr lang="en-IN" sz="1800" dirty="0" err="1">
                <a:latin typeface="Bookman Old Style" panose="02050604050505020204" pitchFamily="18" charset="0"/>
              </a:rPr>
              <a:t>LoRaWAN</a:t>
            </a:r>
            <a:r>
              <a:rPr lang="en-IN" sz="1800" dirty="0">
                <a:latin typeface="Bookman Old Style" panose="02050604050505020204" pitchFamily="18" charset="0"/>
              </a:rPr>
              <a:t>, NB-IoT for real-time sensor data transfer.</a:t>
            </a:r>
          </a:p>
          <a:p>
            <a:r>
              <a:rPr lang="en-US" sz="2000" b="1" dirty="0">
                <a:solidFill>
                  <a:srgbClr val="C00000"/>
                </a:solidFill>
                <a:latin typeface="Bookman Old Style" panose="02050604050505020204" pitchFamily="18" charset="0"/>
              </a:rPr>
              <a:t>Blockchain Platforms: </a:t>
            </a:r>
            <a:r>
              <a:rPr lang="en-US" sz="1800" dirty="0">
                <a:latin typeface="Bookman Old Style" panose="02050604050505020204" pitchFamily="18" charset="0"/>
              </a:rPr>
              <a:t>Hyperledger Fabric, Ethereum Smart Contracts</a:t>
            </a:r>
            <a:endParaRPr lang="en-IN" sz="1800" dirty="0">
              <a:latin typeface="Bookman Old Style" panose="02050604050505020204" pitchFamily="18" charset="0"/>
            </a:endParaRPr>
          </a:p>
          <a:p>
            <a:r>
              <a:rPr lang="en-US" sz="2000" b="1" dirty="0">
                <a:solidFill>
                  <a:srgbClr val="C00000"/>
                </a:solidFill>
                <a:latin typeface="Bookman Old Style" panose="02050604050505020204" pitchFamily="18" charset="0"/>
              </a:rPr>
              <a:t>Supply Chain Transparency: </a:t>
            </a:r>
            <a:r>
              <a:rPr lang="en-US" sz="1800" dirty="0">
                <a:latin typeface="Bookman Old Style" panose="02050604050505020204" pitchFamily="18" charset="0"/>
              </a:rPr>
              <a:t>Track farm-to-market logistics for authenticity.</a:t>
            </a:r>
            <a:endParaRPr lang="en-IN" sz="1800" dirty="0">
              <a:latin typeface="Bookman Old Style" panose="020506040505050202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0268F6-FCA7-D9A5-BD84-4A90B1028BAF}"/>
              </a:ext>
            </a:extLst>
          </p:cNvPr>
          <p:cNvCxnSpPr/>
          <p:nvPr/>
        </p:nvCxnSpPr>
        <p:spPr>
          <a:xfrm>
            <a:off x="3055716" y="1134319"/>
            <a:ext cx="568317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2A5E56-2E74-431B-18A1-DB0FC7C75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2050" name="Picture 2" descr="RF Technologies in Modern Agriculture">
            <a:extLst>
              <a:ext uri="{FF2B5EF4-FFF2-40B4-BE49-F238E27FC236}">
                <a16:creationId xmlns:a16="http://schemas.microsoft.com/office/drawing/2014/main" id="{C507D4F6-0F7E-D191-1E0E-64FD157D7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397" y="4759233"/>
            <a:ext cx="32099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B35B9E-8A1F-DA43-E7EB-C3ED4A87999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9" y="206732"/>
            <a:ext cx="693965" cy="69396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57128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EE6E-552D-60FF-1E9F-4684DBDAF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360" y="7182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  <a:ea typeface="Times New Roman" panose="02020603050405020304" pitchFamily="18" charset="0"/>
              </a:rPr>
              <a:t>    Budget Allocation for </a:t>
            </a:r>
            <a:r>
              <a:rPr lang="en-IN" sz="40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  <a:ea typeface="Times New Roman" panose="02020603050405020304" pitchFamily="18" charset="0"/>
              </a:rPr>
              <a:t>AgriSenseAI</a:t>
            </a:r>
            <a:r>
              <a:rPr lang="en-IN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  <a:ea typeface="Times New Roman" panose="02020603050405020304" pitchFamily="18" charset="0"/>
              </a:rPr>
              <a:t> IoT Sensor Kit</a:t>
            </a:r>
            <a:endParaRPr lang="en-US" sz="4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338AD-B374-6F72-2F3A-144631DF2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60" y="1277842"/>
            <a:ext cx="10515600" cy="4351338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dirty="0">
                <a:solidFill>
                  <a:srgbClr val="C00000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Segoe UI Symbol" panose="020B0502040204020203" pitchFamily="34" charset="0"/>
              </a:rPr>
              <a:t>📊</a:t>
            </a:r>
            <a:r>
              <a:rPr lang="en-IN" sz="1800" b="1" dirty="0">
                <a:solidFill>
                  <a:srgbClr val="C00000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Total Budget: ₹50 Lakhs for IoT Sensor Kit Development</a:t>
            </a:r>
            <a:endParaRPr lang="en-US" sz="1800" dirty="0">
              <a:solidFill>
                <a:srgbClr val="C00000"/>
              </a:solidFill>
              <a:effectLst/>
              <a:latin typeface="Bookman Old Style" panose="0205060405050502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dirty="0">
                <a:effectLst/>
                <a:latin typeface="Segoe UI Symbol" panose="020B0502040204020203" pitchFamily="34" charset="0"/>
                <a:ea typeface="Times New Roman" panose="02020603050405020304" pitchFamily="18" charset="0"/>
                <a:cs typeface="Segoe UI Symbol" panose="020B0502040204020203" pitchFamily="34" charset="0"/>
              </a:rPr>
              <a:t>	📌</a:t>
            </a: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Focus on </a:t>
            </a:r>
            <a:r>
              <a:rPr lang="en-IN" sz="1800" b="1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affordable, scalable, and high-precision smart farming solutions</a:t>
            </a:r>
            <a:r>
              <a:rPr lang="en-IN" sz="1800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IN" sz="1800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1800" dirty="0">
                <a:effectLst/>
                <a:latin typeface="Segoe UI Symbol" panose="020B0502040204020203" pitchFamily="34" charset="0"/>
                <a:ea typeface="Times New Roman" panose="02020603050405020304" pitchFamily="18" charset="0"/>
                <a:cs typeface="Segoe UI Symbol" panose="020B0502040204020203" pitchFamily="34" charset="0"/>
              </a:rPr>
              <a:t>📌</a:t>
            </a: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Covers </a:t>
            </a:r>
            <a:r>
              <a:rPr lang="en-IN" sz="1800" b="1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hardware, AI development, cloud infrastructure, manufacturing &amp; marketing</a:t>
            </a:r>
            <a:r>
              <a:rPr lang="en-IN" sz="1800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solidFill>
                <a:schemeClr val="accent6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13F32B2-5BC9-C415-6408-75D83B156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258085"/>
              </p:ext>
            </p:extLst>
          </p:nvPr>
        </p:nvGraphicFramePr>
        <p:xfrm>
          <a:off x="1003935" y="3117113"/>
          <a:ext cx="10184130" cy="3239038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40928438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71834535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506500997"/>
                    </a:ext>
                  </a:extLst>
                </a:gridCol>
                <a:gridCol w="2297430">
                  <a:extLst>
                    <a:ext uri="{9D8B030D-6E8A-4147-A177-3AD203B41FA5}">
                      <a16:colId xmlns:a16="http://schemas.microsoft.com/office/drawing/2014/main" val="2556092016"/>
                    </a:ext>
                  </a:extLst>
                </a:gridCol>
              </a:tblGrid>
              <a:tr h="2324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Category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Allocation (%)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Approximate Budget (₹ in Lakhs)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Details</a:t>
                      </a:r>
                      <a:endParaRPr lang="en-US" sz="110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812628116"/>
                  </a:ext>
                </a:extLst>
              </a:tr>
              <a:tr h="4531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Research &amp; Development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30%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₹15 Lakhs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AI model training, IoT sensor optimization, AI-powered soil analysis.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00662726"/>
                  </a:ext>
                </a:extLst>
              </a:tr>
              <a:tr h="4531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Hardware &amp; Manufacturing</a:t>
                      </a:r>
                      <a:endParaRPr lang="en-US" sz="110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40%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₹20 Lakhs</a:t>
                      </a:r>
                      <a:endParaRPr lang="en-US" sz="110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Production of IoT sensors (moisture, pH, temperature, NPK), Edge AI cameras.</a:t>
                      </a:r>
                      <a:endParaRPr lang="en-US" sz="110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352059769"/>
                  </a:ext>
                </a:extLst>
              </a:tr>
              <a:tr h="4531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Cloud &amp; Mobile App Development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15%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₹7.5 Lakhs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Cloud infrastructure, mobile app for real-time monitoring.</a:t>
                      </a:r>
                      <a:endParaRPr lang="en-US" sz="110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593956097"/>
                  </a:ext>
                </a:extLst>
              </a:tr>
              <a:tr h="4531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Marketing &amp; Farmer Outreach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10%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₹5 Lakhs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Pilot programs, social media &amp; Krishi influencer marketing.</a:t>
                      </a:r>
                      <a:endParaRPr lang="en-US" sz="110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747345575"/>
                  </a:ext>
                </a:extLst>
              </a:tr>
              <a:tr h="4531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Testing &amp; Deployment</a:t>
                      </a:r>
                      <a:endParaRPr lang="en-US" sz="110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5%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₹2.5 Lakhs</a:t>
                      </a:r>
                      <a:endParaRPr lang="en-US" sz="110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Sensor testing, quality assurance, field trials in different regions.</a:t>
                      </a:r>
                      <a:endParaRPr lang="en-US" sz="110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40434561"/>
                  </a:ext>
                </a:extLst>
              </a:tr>
              <a:tr h="4531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Total Budget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100%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₹50 Lakhs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Comprehensive IoT-based smart farming product development.</a:t>
                      </a:r>
                      <a:endParaRPr lang="en-US" sz="1100" dirty="0">
                        <a:effectLst/>
                        <a:latin typeface="Bookman Old Style" panose="0205060405050502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877298478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74CF5302-3E47-AD6D-3158-03FCED7308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" y="2603405"/>
            <a:ext cx="11765280" cy="656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10156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Segoe UI Symbol" panose="020B0502040204020203" pitchFamily="34" charset="0"/>
              </a:rPr>
              <a:t>💰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Budget Breakdown (Tabular Format)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Bookman Old Style" panose="0205060405050502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20A16F1-9903-E5E7-94CD-6A0AFECF392B}"/>
              </a:ext>
            </a:extLst>
          </p:cNvPr>
          <p:cNvCxnSpPr/>
          <p:nvPr/>
        </p:nvCxnSpPr>
        <p:spPr>
          <a:xfrm>
            <a:off x="451413" y="1277842"/>
            <a:ext cx="1040454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AA307F-7CEC-673C-E910-96CA6F8C2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0" y="6492875"/>
            <a:ext cx="4114800" cy="365125"/>
          </a:xfrm>
        </p:spPr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448F50-2161-F755-FAC0-84FFC3F858B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54" y="234188"/>
            <a:ext cx="603717" cy="6037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66474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D9A4F-A74A-F8AD-3E36-E14DAF3BA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Deployment Plan – </a:t>
            </a:r>
            <a:r>
              <a:rPr lang="en-US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AgriSenseAI</a:t>
            </a:r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 in      Indian Agriculture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48354-2611-49B0-1B40-4493B86797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C00000"/>
                </a:solidFill>
                <a:latin typeface="Bookman Old Style" panose="02050604050505020204" pitchFamily="18" charset="0"/>
              </a:rPr>
              <a:t>📍 1️⃣ Phase-Wise Deployment Strategy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Step-by-step rollout to ensure scalability, farmer adoption, and government partnerships.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Focus on pilot testing, regional expansion &amp; nationwide scaling.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C00000"/>
                </a:solidFill>
                <a:latin typeface="Bookman Old Style" panose="02050604050505020204" pitchFamily="18" charset="0"/>
              </a:rPr>
              <a:t>📅 2️⃣ Deployment Approximate Timeline (12-Month Plan)Phase Duration</a:t>
            </a:r>
            <a:br>
              <a:rPr lang="en-US" sz="1400" dirty="0">
                <a:solidFill>
                  <a:srgbClr val="C00000"/>
                </a:solidFill>
                <a:latin typeface="Bookman Old Style" panose="02050604050505020204" pitchFamily="18" charset="0"/>
              </a:rPr>
            </a:br>
            <a:br>
              <a:rPr lang="en-US" sz="1400" b="1" dirty="0">
                <a:solidFill>
                  <a:srgbClr val="C00000"/>
                </a:solidFill>
                <a:latin typeface="Bookman Old Style" panose="02050604050505020204" pitchFamily="18" charset="0"/>
              </a:rPr>
            </a:br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latin typeface="Bookman Old Style" panose="02050604050505020204" pitchFamily="18" charset="0"/>
              </a:rPr>
              <a:t>Key Activities:</a:t>
            </a:r>
            <a:endParaRPr lang="en-US" sz="1300" b="1" dirty="0">
              <a:latin typeface="Bookman Old Style" panose="02050604050505020204" pitchFamily="18" charset="0"/>
            </a:endParaRPr>
          </a:p>
          <a:p>
            <a:pPr marL="0" indent="0">
              <a:buNone/>
            </a:pPr>
            <a:r>
              <a:rPr lang="en-US" sz="1300" b="1" u="sng" dirty="0">
                <a:latin typeface="Bookman Old Style" panose="02050604050505020204" pitchFamily="18" charset="0"/>
              </a:rPr>
              <a:t>Phase 1: </a:t>
            </a:r>
            <a:r>
              <a:rPr lang="en-US" sz="1300" dirty="0">
                <a:latin typeface="Bookman Old Style" panose="02050604050505020204" pitchFamily="18" charset="0"/>
              </a:rPr>
              <a:t>Pilot Testing 0-3 Months	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Deploy IoT sensors &amp; AI models in 10 farms across Punjab, Maharashtra, UP.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Collect real-time data for model improvement.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Train early adopters &amp; Krishi Influencers.</a:t>
            </a:r>
            <a:br>
              <a:rPr lang="en-US" sz="1300" dirty="0">
                <a:latin typeface="Bookman Old Style" panose="02050604050505020204" pitchFamily="18" charset="0"/>
              </a:rPr>
            </a:br>
            <a:br>
              <a:rPr lang="en-US" sz="1300" dirty="0">
                <a:latin typeface="Bookman Old Style" panose="02050604050505020204" pitchFamily="18" charset="0"/>
              </a:rPr>
            </a:br>
            <a:r>
              <a:rPr lang="en-US" sz="1300" b="1" u="sng" dirty="0">
                <a:latin typeface="Bookman Old Style" panose="02050604050505020204" pitchFamily="18" charset="0"/>
              </a:rPr>
              <a:t>Phase 2: </a:t>
            </a:r>
            <a:r>
              <a:rPr lang="en-US" sz="1300" dirty="0">
                <a:latin typeface="Bookman Old Style" panose="02050604050505020204" pitchFamily="18" charset="0"/>
              </a:rPr>
              <a:t>Early Expansion 4-6 Months	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Expand to 100+ farms in Andhra Pradesh, Tamil Nadu, Gujarat.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63CB21-2A8E-AD87-33C8-CB07159F6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141537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Partner with Krishi Vigyan </a:t>
            </a:r>
            <a:r>
              <a:rPr lang="en-US" sz="1300" dirty="0" err="1">
                <a:latin typeface="Bookman Old Style" panose="02050604050505020204" pitchFamily="18" charset="0"/>
              </a:rPr>
              <a:t>Kendras</a:t>
            </a:r>
            <a:r>
              <a:rPr lang="en-US" sz="1300" dirty="0">
                <a:latin typeface="Bookman Old Style" panose="02050604050505020204" pitchFamily="18" charset="0"/>
              </a:rPr>
              <a:t> (KVKs) &amp; agricultural universities.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Refine mobile app based on farmer feedback.</a:t>
            </a:r>
            <a:br>
              <a:rPr lang="en-US" sz="1300" dirty="0">
                <a:latin typeface="Bookman Old Style" panose="02050604050505020204" pitchFamily="18" charset="0"/>
              </a:rPr>
            </a:br>
            <a:br>
              <a:rPr lang="en-US" sz="1300" b="1" u="sng" dirty="0">
                <a:latin typeface="Bookman Old Style" panose="02050604050505020204" pitchFamily="18" charset="0"/>
              </a:rPr>
            </a:br>
            <a:r>
              <a:rPr lang="en-US" sz="1300" b="1" u="sng" dirty="0">
                <a:latin typeface="Bookman Old Style" panose="02050604050505020204" pitchFamily="18" charset="0"/>
              </a:rPr>
              <a:t>Phase 3: </a:t>
            </a:r>
            <a:r>
              <a:rPr lang="en-US" sz="1300" dirty="0">
                <a:latin typeface="Bookman Old Style" panose="02050604050505020204" pitchFamily="18" charset="0"/>
              </a:rPr>
              <a:t>Government &amp; B2B Partnerships	7-9 Months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Collaborate with PM-KISAN &amp; state agriculture departments.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Integrate </a:t>
            </a:r>
            <a:r>
              <a:rPr lang="en-US" sz="1300" dirty="0" err="1">
                <a:latin typeface="Bookman Old Style" panose="02050604050505020204" pitchFamily="18" charset="0"/>
              </a:rPr>
              <a:t>AgriSenseAI</a:t>
            </a:r>
            <a:r>
              <a:rPr lang="en-US" sz="1300" dirty="0">
                <a:latin typeface="Bookman Old Style" panose="02050604050505020204" pitchFamily="18" charset="0"/>
              </a:rPr>
              <a:t> with farm loan &amp; insurance providers.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Offer subsidized IoT kits via government initiatives.</a:t>
            </a:r>
            <a:br>
              <a:rPr lang="en-US" sz="1300" dirty="0">
                <a:latin typeface="Bookman Old Style" panose="02050604050505020204" pitchFamily="18" charset="0"/>
              </a:rPr>
            </a:br>
            <a:r>
              <a:rPr lang="en-US" sz="1300" b="1" u="sng" dirty="0">
                <a:latin typeface="Bookman Old Style" panose="02050604050505020204" pitchFamily="18" charset="0"/>
              </a:rPr>
              <a:t>Phase 4: </a:t>
            </a:r>
            <a:r>
              <a:rPr lang="en-US" sz="1300" dirty="0">
                <a:latin typeface="Bookman Old Style" panose="02050604050505020204" pitchFamily="18" charset="0"/>
              </a:rPr>
              <a:t>Nationwide Scaling 10-12 Months	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Scale to 10,000+ farms with regional </a:t>
            </a:r>
            <a:r>
              <a:rPr lang="en-US" sz="1300" dirty="0" err="1">
                <a:latin typeface="Bookman Old Style" panose="02050604050505020204" pitchFamily="18" charset="0"/>
              </a:rPr>
              <a:t>AgriTech</a:t>
            </a:r>
            <a:r>
              <a:rPr lang="en-US" sz="1300" dirty="0">
                <a:latin typeface="Bookman Old Style" panose="02050604050505020204" pitchFamily="18" charset="0"/>
              </a:rPr>
              <a:t> distributors.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Partner with FPOs (Farmer Producer Organizations) for mass adoption.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📌 Launch blockchain-based Smart Marketplace for direct farmer-to-buyer sales</a:t>
            </a:r>
            <a:endParaRPr lang="en-US" sz="13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7C8727-5A20-3951-5EDF-FE63DD229CBE}"/>
              </a:ext>
            </a:extLst>
          </p:cNvPr>
          <p:cNvCxnSpPr/>
          <p:nvPr/>
        </p:nvCxnSpPr>
        <p:spPr>
          <a:xfrm>
            <a:off x="1053296" y="1690688"/>
            <a:ext cx="10116274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29A14A-C1AB-B46C-8BEB-9BEFF3434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874BFE-A7B4-CB02-7D26-5850092BD2C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12" y="207304"/>
            <a:ext cx="932437" cy="93243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001796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AE624EF-9062-E695-C12C-D2B7CC6C9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" y="1368424"/>
            <a:ext cx="7269480" cy="5885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</a:rPr>
              <a:t>🌍    3️⃣ Target Deployment Regions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North India: Punjab, Haryana, Uttar Pradesh – High-value crops 	like wheat, paddy.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South India: Tamil Nadu, Andhra Pradesh, Karnataka – Strong 	</a:t>
            </a:r>
            <a:r>
              <a:rPr lang="en-US" sz="1400" dirty="0" err="1">
                <a:latin typeface="Bookman Old Style" panose="02050604050505020204" pitchFamily="18" charset="0"/>
              </a:rPr>
              <a:t>AgriTech</a:t>
            </a:r>
            <a:r>
              <a:rPr lang="en-US" sz="1400" dirty="0">
                <a:latin typeface="Bookman Old Style" panose="02050604050505020204" pitchFamily="18" charset="0"/>
              </a:rPr>
              <a:t> adoption.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West India: Maharashtra, Gujarat, Rajasthan – Diverse farming 	practices &amp; AI potential.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East India: West Bengal, Assam, Odisha – Emerging smart 	agriculture market.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</a:rPr>
              <a:t>🤝 4️⃣ Deployment Partners &amp; Collaborations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Agricultural Universities – Research &amp; field trials.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Krishi Vigyan </a:t>
            </a:r>
            <a:r>
              <a:rPr lang="en-US" sz="1400" dirty="0" err="1">
                <a:latin typeface="Bookman Old Style" panose="02050604050505020204" pitchFamily="18" charset="0"/>
              </a:rPr>
              <a:t>Kendras</a:t>
            </a:r>
            <a:r>
              <a:rPr lang="en-US" sz="1400" dirty="0">
                <a:latin typeface="Bookman Old Style" panose="02050604050505020204" pitchFamily="18" charset="0"/>
              </a:rPr>
              <a:t> (KVKs) – On-ground farmer training.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State Government Schemes (PM-KISAN, Digital Agriculture 	Mission) – Subsidized adoption.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Agri-FinTech &amp; Insurance Companies – Smart loan risk 		assessments.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8C291-FB71-35A2-99B8-E74602B73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3074" name="Picture 2" descr="How AI Will Impact Agriculture in India - IEEE Spectrum">
            <a:extLst>
              <a:ext uri="{FF2B5EF4-FFF2-40B4-BE49-F238E27FC236}">
                <a16:creationId xmlns:a16="http://schemas.microsoft.com/office/drawing/2014/main" id="{52B622BE-5CE5-E67F-3C4C-0C7E29F16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1046755"/>
            <a:ext cx="3815080" cy="453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13B877-613D-63B5-BF6D-7FF608BFB8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97" y="327109"/>
            <a:ext cx="719646" cy="71964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4677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DA3D-D88F-E742-4151-50597877B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			</a:t>
            </a:r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 Antiqua" panose="02040602050305030304" pitchFamily="18" charset="0"/>
              </a:rPr>
              <a:t>THANK YOU!!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A69B3-7480-5E8F-824E-294EA2A31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  <a:t>Name of the company:</a:t>
            </a:r>
            <a:b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</a:br>
            <a: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  <a:t> </a:t>
            </a:r>
            <a:b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</a:br>
            <a: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  <a:t>		   </a:t>
            </a:r>
            <a:r>
              <a:rPr lang="en-US" sz="4800" b="1" dirty="0">
                <a:solidFill>
                  <a:srgbClr val="92D050"/>
                </a:solidFill>
                <a:latin typeface="Bookman Old Style" panose="02050604050505020204" pitchFamily="18" charset="0"/>
              </a:rPr>
              <a:t>AGRISENSE AI</a:t>
            </a:r>
          </a:p>
          <a:p>
            <a: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  <a:t> Email</a:t>
            </a: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</a:rPr>
              <a:t>:      </a:t>
            </a:r>
            <a:r>
              <a:rPr lang="en-US" sz="2000" dirty="0">
                <a:solidFill>
                  <a:srgbClr val="00B0F0"/>
                </a:solidFill>
                <a:latin typeface="Bookman Old Style" panose="02050604050505020204" pitchFamily="18" charset="0"/>
              </a:rPr>
              <a:t>s</a:t>
            </a:r>
            <a:r>
              <a:rPr lang="en-US" sz="2000" dirty="0">
                <a:solidFill>
                  <a:srgbClr val="00B0F0"/>
                </a:solidFill>
                <a:latin typeface="Bookman Old Style" panose="020506040505050202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athwikamacha@gmail.com</a:t>
            </a:r>
            <a:endParaRPr lang="en-US" sz="2000" dirty="0">
              <a:solidFill>
                <a:srgbClr val="00B0F0"/>
              </a:solidFill>
              <a:latin typeface="Bookman Old Style" panose="02050604050505020204" pitchFamily="18" charset="0"/>
            </a:endParaRPr>
          </a:p>
          <a:p>
            <a:pPr marL="1828800" lvl="4" indent="0">
              <a:buNone/>
            </a:pPr>
            <a:r>
              <a:rPr lang="en-US" sz="2000" dirty="0">
                <a:solidFill>
                  <a:srgbClr val="00B0F0"/>
                </a:solidFill>
                <a:latin typeface="Bookman Old Style" panose="02050604050505020204" pitchFamily="18" charset="0"/>
              </a:rPr>
              <a:t> </a:t>
            </a:r>
            <a:r>
              <a:rPr lang="en-US" sz="2000" dirty="0">
                <a:solidFill>
                  <a:srgbClr val="00B0F0"/>
                </a:solidFill>
                <a:latin typeface="Bookman Old Style" panose="020506040505050202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manognavemulapalli09@gmail.com</a:t>
            </a:r>
            <a:endParaRPr lang="en-US" sz="2000" dirty="0">
              <a:solidFill>
                <a:srgbClr val="00B0F0"/>
              </a:solidFill>
              <a:latin typeface="Bookman Old Style" panose="02050604050505020204" pitchFamily="18" charset="0"/>
            </a:endParaRPr>
          </a:p>
          <a:p>
            <a:pPr lvl="4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Bookman Old Style" panose="02050604050505020204" pitchFamily="18" charset="0"/>
            </a:endParaRPr>
          </a:p>
          <a:p>
            <a: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  <a:t>Cell Number:</a:t>
            </a:r>
            <a:b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</a:br>
            <a: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  <a:t>			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Bookman Old Style" panose="02050604050505020204" pitchFamily="18" charset="0"/>
              </a:rPr>
              <a:t>804675706 ; 8332059027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  <a:latin typeface="Bookman Old Style" panose="02050604050505020204" pitchFamily="18" charset="0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FAB45-4DBA-DDDC-D348-BD1093CAA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5B7DEC-2542-558F-F223-281323510C3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6" y="240795"/>
            <a:ext cx="932437" cy="93243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32505-3AFE-76AA-384B-72A4DD70D09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757" y="2525903"/>
            <a:ext cx="697430" cy="69743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78687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DB9AC-7AE3-DD47-676B-FE9782ACC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411" y="130784"/>
            <a:ext cx="10515600" cy="1325563"/>
          </a:xfrm>
        </p:spPr>
        <p:txBody>
          <a:bodyPr/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 </a:t>
            </a:r>
            <a:r>
              <a:rPr lang="en-US" sz="4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AgriSenseAI</a:t>
            </a:r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– AI-Powered Precision Farming</a:t>
            </a:r>
            <a:endParaRPr lang="en-US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71EAA-E2C2-4A04-B355-607BB37BD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54" y="1655099"/>
            <a:ext cx="11926046" cy="5072117"/>
          </a:xfrm>
        </p:spPr>
        <p:txBody>
          <a:bodyPr>
            <a:normAutofit fontScale="25000" lnSpcReduction="20000"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📌 Agriculture is the backbone of the economy, but farmers face challenges such as inefficient resource use, climate unpredictability, and declining yields.</a:t>
            </a:r>
          </a:p>
          <a:p>
            <a:pPr marL="0" indent="0" algn="just">
              <a:lnSpc>
                <a:spcPct val="100000"/>
              </a:lnSpc>
              <a:buNone/>
            </a:pPr>
            <a:b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📌 Traditional Farming relies on experience rather than real-time data, leading to inefficiencies.</a:t>
            </a:r>
          </a:p>
          <a:p>
            <a:pPr marL="0" indent="0" algn="just">
              <a:lnSpc>
                <a:spcPct val="100000"/>
              </a:lnSpc>
              <a:buNone/>
            </a:pPr>
            <a:b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📌 </a:t>
            </a:r>
            <a:r>
              <a:rPr lang="en-US" sz="5600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AgriSenseAI</a:t>
            </a: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is an AI-powered precision farming solution integrating IoT, AI, and Edge Computing to optimize farming operations.</a:t>
            </a:r>
            <a:b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endParaRPr lang="en-US" sz="56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52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📌 </a:t>
            </a:r>
            <a:r>
              <a:rPr lang="en-US" sz="5200" b="1" dirty="0">
                <a:solidFill>
                  <a:schemeClr val="accent6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Key Benefits:</a:t>
            </a:r>
          </a:p>
          <a:p>
            <a:pPr marL="0" indent="0" algn="just">
              <a:lnSpc>
                <a:spcPct val="100000"/>
              </a:lnSpc>
              <a:buNone/>
            </a:pPr>
            <a:b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	🌾 </a:t>
            </a:r>
            <a:r>
              <a:rPr lang="en-US" sz="5600" b="1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Smart Soil Monitoring </a:t>
            </a: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– Real-time tracking of moisture, pH, and nutrients.</a:t>
            </a:r>
          </a:p>
          <a:p>
            <a:pPr marL="0" indent="0" algn="just">
              <a:lnSpc>
                <a:spcPct val="100000"/>
              </a:lnSpc>
              <a:buNone/>
            </a:pPr>
            <a:b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	🦠 </a:t>
            </a:r>
            <a:r>
              <a:rPr lang="en-US" sz="5600" b="1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AI-Based Pest &amp; Disease Detection </a:t>
            </a: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– Early alerts using Edge AI cameras.</a:t>
            </a:r>
          </a:p>
          <a:p>
            <a:pPr marL="0" indent="0" algn="just">
              <a:lnSpc>
                <a:spcPct val="100000"/>
              </a:lnSpc>
              <a:buNone/>
            </a:pPr>
            <a:b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	💧 </a:t>
            </a:r>
            <a:r>
              <a:rPr lang="en-US" sz="5600" b="1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Automated Irrigation </a:t>
            </a: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– AI-driven water optimization to reduce waste.</a:t>
            </a:r>
          </a:p>
          <a:p>
            <a:pPr marL="0" indent="0" algn="just">
              <a:lnSpc>
                <a:spcPct val="100000"/>
              </a:lnSpc>
              <a:buNone/>
            </a:pPr>
            <a:b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	🌤 </a:t>
            </a:r>
            <a:r>
              <a:rPr lang="en-US" sz="5600" b="1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Weather Prediction &amp; Yield Forecasting </a:t>
            </a: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– AI models improve planning.</a:t>
            </a:r>
          </a:p>
          <a:p>
            <a:pPr marL="0" indent="0" algn="just">
              <a:lnSpc>
                <a:spcPct val="100000"/>
              </a:lnSpc>
              <a:buNone/>
            </a:pPr>
            <a:b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	📊 </a:t>
            </a:r>
            <a:r>
              <a:rPr lang="en-US" sz="5600" b="1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cs typeface="Times New Roman" panose="02020603050405020304" pitchFamily="18" charset="0"/>
              </a:rPr>
              <a:t>Smart Marketplace Integration</a:t>
            </a:r>
            <a:r>
              <a:rPr lang="en-US" sz="5600" b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</a:t>
            </a: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– AI-driven pricing and direct farmer-to-buyer connections.</a:t>
            </a:r>
          </a:p>
          <a:p>
            <a:pPr marL="0" indent="0" algn="just">
              <a:lnSpc>
                <a:spcPct val="100000"/>
              </a:lnSpc>
              <a:buNone/>
            </a:pPr>
            <a:b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</a:b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📌</a:t>
            </a:r>
            <a:r>
              <a:rPr lang="en-US" sz="5600" i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 Mission</a:t>
            </a:r>
            <a:r>
              <a:rPr lang="en-US" sz="56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: Enhancing yield, reducing resource waste, and empowering farmers with technology-driven insights.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IN" sz="3200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AF63B5-8361-CF1E-F6DB-C6DF415ED6B6}"/>
              </a:ext>
            </a:extLst>
          </p:cNvPr>
          <p:cNvCxnSpPr/>
          <p:nvPr/>
        </p:nvCxnSpPr>
        <p:spPr>
          <a:xfrm>
            <a:off x="1432560" y="1361440"/>
            <a:ext cx="1018032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C8860-7F29-98DB-E002-95132EEF4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52900" y="6492875"/>
            <a:ext cx="4114800" cy="365125"/>
          </a:xfrm>
        </p:spPr>
        <p:txBody>
          <a:bodyPr/>
          <a:lstStyle/>
          <a:p>
            <a:r>
              <a:rPr lang="en-US" dirty="0"/>
              <a:t>AGRISENSE AI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B6497E-1B00-5686-4260-B8DD3EC8671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6" y="240795"/>
            <a:ext cx="932437" cy="93243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8062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1DC7D-05A9-4E03-C845-FD1586870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4983" y="136525"/>
            <a:ext cx="12553627" cy="97091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  Problem Statement – Challenges in Traditional</a:t>
            </a:r>
            <a:b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</a:br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Farming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47D93-FFD7-C28A-3A0D-37BCCC1B5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892" y="1191131"/>
            <a:ext cx="6751665" cy="6172114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1200" dirty="0">
              <a:latin typeface="Bookman Old Style" panose="02050604050505020204" pitchFamily="18" charset="0"/>
            </a:endParaRPr>
          </a:p>
          <a:p>
            <a:pPr marL="0" indent="0">
              <a:buNone/>
            </a:pPr>
            <a:endParaRPr lang="en-US" sz="1200" dirty="0">
              <a:latin typeface="Bookman Old Style" panose="02050604050505020204" pitchFamily="18" charset="0"/>
            </a:endParaRP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1️⃣ </a:t>
            </a:r>
            <a:r>
              <a:rPr lang="en-US" sz="1200" dirty="0">
                <a:solidFill>
                  <a:srgbClr val="C00000"/>
                </a:solidFill>
                <a:latin typeface="Bookman Old Style" panose="02050604050505020204" pitchFamily="18" charset="0"/>
              </a:rPr>
              <a:t>Inefficient Resource Utilization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	🌊 Overuse of water &amp; fertilizers leads to waste and soil degradation.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	🚱 Groundwater depletion due to excessive irrigation.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2️⃣</a:t>
            </a:r>
            <a:r>
              <a:rPr lang="en-US" sz="1200" dirty="0">
                <a:solidFill>
                  <a:srgbClr val="FF0000"/>
                </a:solidFill>
                <a:latin typeface="Bookman Old Style" panose="02050604050505020204" pitchFamily="18" charset="0"/>
              </a:rPr>
              <a:t> </a:t>
            </a:r>
            <a:r>
              <a:rPr lang="en-US" sz="1200" dirty="0">
                <a:solidFill>
                  <a:srgbClr val="C00000"/>
                </a:solidFill>
                <a:latin typeface="Bookman Old Style" panose="02050604050505020204" pitchFamily="18" charset="0"/>
              </a:rPr>
              <a:t>Lack of Real-Time Soil Health Monitoring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	🌱 Farmers apply fertilizers without precise data, causing nutrient imbalance.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3️⃣</a:t>
            </a:r>
            <a:r>
              <a:rPr lang="en-US" sz="1200" dirty="0">
                <a:solidFill>
                  <a:srgbClr val="FF0000"/>
                </a:solidFill>
                <a:latin typeface="Bookman Old Style" panose="02050604050505020204" pitchFamily="18" charset="0"/>
              </a:rPr>
              <a:t> </a:t>
            </a:r>
            <a:r>
              <a:rPr lang="en-US" sz="1200" dirty="0">
                <a:solidFill>
                  <a:srgbClr val="C00000"/>
                </a:solidFill>
                <a:latin typeface="Bookman Old Style" panose="02050604050505020204" pitchFamily="18" charset="0"/>
              </a:rPr>
              <a:t>Late Detection of Pests &amp; Crop Diseases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	🐛 Pests and diseases go unnoticed until visible damage occurs.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4️⃣ </a:t>
            </a:r>
            <a:r>
              <a:rPr lang="en-US" sz="1200" dirty="0">
                <a:solidFill>
                  <a:srgbClr val="C00000"/>
                </a:solidFill>
                <a:latin typeface="Bookman Old Style" panose="02050604050505020204" pitchFamily="18" charset="0"/>
              </a:rPr>
              <a:t>Unpredictable Climate Conditions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	⛈️ Extreme weather events impact crop cycles &amp; yield.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5️⃣ </a:t>
            </a:r>
            <a:r>
              <a:rPr lang="en-US" sz="1200" dirty="0">
                <a:solidFill>
                  <a:srgbClr val="C00000"/>
                </a:solidFill>
                <a:latin typeface="Bookman Old Style" panose="02050604050505020204" pitchFamily="18" charset="0"/>
              </a:rPr>
              <a:t>Market Price Fluctuations &amp; Financial Losses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	📉 Farmers lack real-time pricing insights, leading to low profits.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6️⃣ </a:t>
            </a:r>
            <a:r>
              <a:rPr lang="en-US" sz="1200" dirty="0">
                <a:solidFill>
                  <a:srgbClr val="C00000"/>
                </a:solidFill>
                <a:latin typeface="Bookman Old Style" panose="02050604050505020204" pitchFamily="18" charset="0"/>
              </a:rPr>
              <a:t>Expensive &amp; Complex </a:t>
            </a:r>
            <a:r>
              <a:rPr lang="en-US" sz="1200" dirty="0" err="1">
                <a:solidFill>
                  <a:srgbClr val="C00000"/>
                </a:solidFill>
                <a:latin typeface="Bookman Old Style" panose="02050604050505020204" pitchFamily="18" charset="0"/>
              </a:rPr>
              <a:t>AgriTech</a:t>
            </a:r>
            <a:r>
              <a:rPr lang="en-US" sz="1200" dirty="0">
                <a:solidFill>
                  <a:srgbClr val="C00000"/>
                </a:solidFill>
                <a:latin typeface="Bookman Old Style" panose="02050604050505020204" pitchFamily="18" charset="0"/>
              </a:rPr>
              <a:t> Solutions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	💰 Current solutions are costly &amp; require technical expertise, limiting adoption.</a:t>
            </a:r>
          </a:p>
          <a:p>
            <a:pPr marL="0" indent="0">
              <a:buNone/>
            </a:pPr>
            <a:r>
              <a:rPr lang="en-US" sz="1200" dirty="0">
                <a:latin typeface="Bookman Old Style" panose="02050604050505020204" pitchFamily="18" charset="0"/>
              </a:rPr>
              <a:t>          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68335C-C52A-E949-6445-376C31166278}"/>
              </a:ext>
            </a:extLst>
          </p:cNvPr>
          <p:cNvCxnSpPr/>
          <p:nvPr/>
        </p:nvCxnSpPr>
        <p:spPr>
          <a:xfrm>
            <a:off x="554892" y="1039446"/>
            <a:ext cx="11340123" cy="6799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8DE712-6686-FF6C-2DAC-38D718D14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300" y="6538912"/>
            <a:ext cx="4114800" cy="365125"/>
          </a:xfrm>
        </p:spPr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534269-5594-1D41-FF2A-E873F13AE4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75" y="268424"/>
            <a:ext cx="587241" cy="58724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26" name="Picture 2" descr="AI Tool Helps Farmers Combat Crop Loss and Climate Change | NVIDIA  Technical Blog">
            <a:extLst>
              <a:ext uri="{FF2B5EF4-FFF2-40B4-BE49-F238E27FC236}">
                <a16:creationId xmlns:a16="http://schemas.microsoft.com/office/drawing/2014/main" id="{0DC87295-5FB5-5476-864C-A30AFC1F6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557" y="2562996"/>
            <a:ext cx="4146502" cy="232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376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79DBB-4FF3-6C0B-3246-6BF5F827A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66182"/>
            <a:ext cx="10515600" cy="157687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Target Audience – Who Benefits from </a:t>
            </a:r>
            <a:r>
              <a:rPr lang="en-US" sz="40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AgriSenseAI</a:t>
            </a:r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9D95B-B29A-B523-6026-E1A4ACBCB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4239" y="1688548"/>
            <a:ext cx="5939483" cy="50784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🌾 1️⃣ </a:t>
            </a:r>
            <a:r>
              <a:rPr lang="en-US" sz="1400" dirty="0">
                <a:solidFill>
                  <a:srgbClr val="C00000"/>
                </a:solidFill>
                <a:latin typeface="Bookman Old Style" panose="02050604050505020204" pitchFamily="18" charset="0"/>
              </a:rPr>
              <a:t>Small &amp; Large-Scale Farmers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Improve crop yields with AI-powered insights.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Reduce costs by optimizing water, fertilizers, and pesticides.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Prevent losses with early disease detection.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🏢 2️⃣</a:t>
            </a:r>
            <a:r>
              <a:rPr lang="en-US" sz="1400" dirty="0">
                <a:solidFill>
                  <a:srgbClr val="C00000"/>
                </a:solidFill>
                <a:latin typeface="Bookman Old Style" panose="02050604050505020204" pitchFamily="18" charset="0"/>
              </a:rPr>
              <a:t> </a:t>
            </a:r>
            <a:r>
              <a:rPr lang="en-US" sz="1400" dirty="0" err="1">
                <a:solidFill>
                  <a:srgbClr val="C00000"/>
                </a:solidFill>
                <a:latin typeface="Bookman Old Style" panose="02050604050505020204" pitchFamily="18" charset="0"/>
              </a:rPr>
              <a:t>AgriTech</a:t>
            </a:r>
            <a:r>
              <a:rPr lang="en-US" sz="1400" dirty="0">
                <a:solidFill>
                  <a:srgbClr val="C00000"/>
                </a:solidFill>
                <a:latin typeface="Bookman Old Style" panose="02050604050505020204" pitchFamily="18" charset="0"/>
              </a:rPr>
              <a:t> Companies &amp; Governments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Enhance national food security with data-driven agriculture.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Enable digital farming adoption for large-scale rural initiatives.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Develop smart agricultural policies with real-time analytics.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🏭 3️⃣ </a:t>
            </a:r>
            <a:r>
              <a:rPr lang="en-US" sz="1400" dirty="0">
                <a:solidFill>
                  <a:srgbClr val="C00000"/>
                </a:solidFill>
                <a:latin typeface="Bookman Old Style" panose="02050604050505020204" pitchFamily="18" charset="0"/>
              </a:rPr>
              <a:t>Food Processing &amp; Supply Chain Companies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Ensure consistent quality &amp; reliable yield predictions.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Optimize supply chain logistics with accurate harvest forecasting.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Reduce wastage through better storage &amp; distribution planning.</a:t>
            </a:r>
            <a:endParaRPr lang="en-US" sz="1400" dirty="0">
              <a:latin typeface="Bookman Old Style" panose="02050604050505020204" pitchFamily="18" charset="0"/>
            </a:endParaRP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💰 4️⃣ </a:t>
            </a:r>
            <a:r>
              <a:rPr lang="en-US" sz="1400" dirty="0">
                <a:solidFill>
                  <a:srgbClr val="C00000"/>
                </a:solidFill>
                <a:latin typeface="Bookman Old Style" panose="02050604050505020204" pitchFamily="18" charset="0"/>
              </a:rPr>
              <a:t>Agri-FinTech &amp; Insurance Providers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Accurate risk assessment for farm loans &amp; crop insurance.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Use AI-driven yield prediction for insurance premium calculations.</a:t>
            </a:r>
          </a:p>
          <a:p>
            <a:pPr marL="457200" lvl="1" indent="0">
              <a:buNone/>
            </a:pPr>
            <a:r>
              <a:rPr lang="en-US" sz="1100" dirty="0">
                <a:latin typeface="Bookman Old Style" panose="02050604050505020204" pitchFamily="18" charset="0"/>
              </a:rPr>
              <a:t>📌 Minimize financial risk with real-time farm health monitoring.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328395-C38D-B9EC-1CA7-089E77A8860B}"/>
              </a:ext>
            </a:extLst>
          </p:cNvPr>
          <p:cNvCxnSpPr/>
          <p:nvPr/>
        </p:nvCxnSpPr>
        <p:spPr>
          <a:xfrm>
            <a:off x="1094153" y="1387408"/>
            <a:ext cx="10003692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0A30EA2-740F-D2C1-D03F-334993B6A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677" y="1688548"/>
            <a:ext cx="4114800" cy="41148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7F102-0A07-8C35-70C9-342A756BA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2195CB-5DC2-33AB-E9E3-5EFB062B117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80" y="345989"/>
            <a:ext cx="703675" cy="70367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3737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A50DD-3768-4F78-4736-7FCC23544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312" y="74345"/>
            <a:ext cx="10515600" cy="1345381"/>
          </a:xfrm>
        </p:spPr>
        <p:txBody>
          <a:bodyPr>
            <a:normAutofit/>
          </a:bodyPr>
          <a:lstStyle/>
          <a:p>
            <a:r>
              <a:rPr lang="en-US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AgriSense</a:t>
            </a:r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Smart Farming Platform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5DC39-0C44-F040-8DEF-0B21DA2CD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883" y="1269102"/>
            <a:ext cx="5602158" cy="4319796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</a:rPr>
              <a:t>Smart Soil Monitoring with IoT Sensors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</a:rPr>
              <a:t>AI-Based Pest &amp; Disease Detection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</a:rPr>
              <a:t>Automated Irrigation System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</a:rPr>
              <a:t>AI-Driven Weather &amp; Yield Forecasting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</a:rPr>
              <a:t>Smart Marketplace Integration</a:t>
            </a:r>
          </a:p>
          <a:p>
            <a:pPr algn="just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C00000"/>
                </a:solidFill>
                <a:latin typeface="Bookman Old Style" panose="02050604050505020204" pitchFamily="18" charset="0"/>
              </a:rPr>
              <a:t> Drone-Based Crop Monitoring 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US" sz="3100" dirty="0">
                <a:latin typeface="Bookman Old Style" panose="02050604050505020204" pitchFamily="18" charset="0"/>
              </a:rPr>
              <a:t>	</a:t>
            </a:r>
            <a:endParaRPr lang="en-US" sz="1100" b="1" dirty="0">
              <a:solidFill>
                <a:srgbClr val="C00000"/>
              </a:solidFill>
              <a:latin typeface="Bookman Old Style" panose="02050604050505020204" pitchFamily="18" charset="0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sz="1100" dirty="0">
                <a:latin typeface="Bookman Old Style" panose="02050604050505020204" pitchFamily="18" charset="0"/>
              </a:rPr>
              <a:t>	</a:t>
            </a:r>
            <a:endParaRPr lang="en-US" sz="1100" b="1" dirty="0">
              <a:solidFill>
                <a:srgbClr val="C00000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EE716D1-D2A0-E702-E45B-363F0A1333DD}"/>
              </a:ext>
            </a:extLst>
          </p:cNvPr>
          <p:cNvCxnSpPr/>
          <p:nvPr/>
        </p:nvCxnSpPr>
        <p:spPr>
          <a:xfrm>
            <a:off x="1249312" y="810126"/>
            <a:ext cx="8881277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D38E4-C102-4036-B896-A1804CD51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13806E6-4064-CCB7-7D41-DECE6EAC9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028" y="2155507"/>
            <a:ext cx="4792089" cy="314859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7A13EA7-B7E2-FAAE-F25D-933A53B45FF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34" y="134256"/>
            <a:ext cx="710295" cy="7102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73917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4723E-E3F7-4DC6-C8A6-9EF114D10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600" dirty="0"/>
              <a:t> </a:t>
            </a:r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Competitive Landscape – </a:t>
            </a:r>
            <a:b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</a:br>
            <a:r>
              <a:rPr lang="en-US" sz="40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AgriSenseAI</a:t>
            </a:r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 vs. Existing Solutions</a:t>
            </a:r>
            <a:endParaRPr lang="en-US" sz="4000" dirty="0">
              <a:solidFill>
                <a:schemeClr val="accent6">
                  <a:lumMod val="5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A77C5-1338-0CB8-D9BF-71AE936C6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2049780"/>
            <a:ext cx="10408920" cy="41043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🔍 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</a:rPr>
              <a:t>1️⃣ 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  <a:latin typeface="Bookman Old Style" panose="02050604050505020204" pitchFamily="18" charset="0"/>
              </a:rPr>
              <a:t>The Need for a Smarter Farming Solution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Traditional farming lacks real-time insights, leading to inefficiencies.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📌 Existing </a:t>
            </a:r>
            <a:r>
              <a:rPr lang="en-US" sz="1400" dirty="0" err="1">
                <a:latin typeface="Bookman Old Style" panose="02050604050505020204" pitchFamily="18" charset="0"/>
              </a:rPr>
              <a:t>AgriTech</a:t>
            </a:r>
            <a:r>
              <a:rPr lang="en-US" sz="1400" dirty="0">
                <a:latin typeface="Bookman Old Style" panose="02050604050505020204" pitchFamily="18" charset="0"/>
              </a:rPr>
              <a:t> solutions are either too expensive or lack AI-driven automation.</a:t>
            </a:r>
          </a:p>
          <a:p>
            <a:pPr marL="0" indent="0">
              <a:buNone/>
            </a:pPr>
            <a:r>
              <a:rPr lang="en-US" sz="1400" dirty="0"/>
              <a:t> </a:t>
            </a:r>
          </a:p>
          <a:p>
            <a:pPr marL="0" indent="0">
              <a:buNone/>
            </a:pPr>
            <a:r>
              <a:rPr lang="en-US" sz="1400" dirty="0"/>
              <a:t>📈 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</a:rPr>
              <a:t>2️⃣ 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  <a:latin typeface="Bookman Old Style" panose="02050604050505020204" pitchFamily="18" charset="0"/>
              </a:rPr>
              <a:t>Why </a:t>
            </a:r>
            <a:r>
              <a:rPr lang="en-US" sz="1400" b="1" dirty="0" err="1">
                <a:solidFill>
                  <a:schemeClr val="accent5">
                    <a:lumMod val="75000"/>
                  </a:schemeClr>
                </a:solidFill>
                <a:latin typeface="Bookman Old Style" panose="02050604050505020204" pitchFamily="18" charset="0"/>
              </a:rPr>
              <a:t>AgriSenseAI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  <a:latin typeface="Bookman Old Style" panose="02050604050505020204" pitchFamily="18" charset="0"/>
              </a:rPr>
              <a:t> Stands Out?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🚀 Comprehensive AI-Powered System – Combines AI, IoT, and Market Insights in one platform.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🚀 Cost-Effective – More affordable than competitors like CropX &amp; Taranis.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🚀 All-in-One Solution – Handles soil health, irrigation, disease detection, and price optimization.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🚀 Scalable for All Farmers – Works for small, medium, and large-scale farms. </a:t>
            </a:r>
          </a:p>
          <a:p>
            <a:pPr marL="0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	 🚀 </a:t>
            </a:r>
            <a:r>
              <a:rPr lang="en-US" sz="1400" dirty="0" err="1">
                <a:latin typeface="Bookman Old Style" panose="02050604050505020204" pitchFamily="18" charset="0"/>
              </a:rPr>
              <a:t>AgriSenseAI</a:t>
            </a:r>
            <a:r>
              <a:rPr lang="en-US" sz="1400" dirty="0">
                <a:latin typeface="Bookman Old Style" panose="02050604050505020204" pitchFamily="18" charset="0"/>
              </a:rPr>
              <a:t> bridges the gap with an affordable, AI-powered precision farming platform.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CE8AFA-840F-0428-9290-2056731C9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3539E26-7045-F3F5-AB6E-58D9AC83CA8C}"/>
              </a:ext>
            </a:extLst>
          </p:cNvPr>
          <p:cNvCxnSpPr/>
          <p:nvPr/>
        </p:nvCxnSpPr>
        <p:spPr>
          <a:xfrm>
            <a:off x="1169043" y="1597306"/>
            <a:ext cx="966486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FAC3D1C-1719-A0AF-02C0-02CEAD6D7CF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34" y="433788"/>
            <a:ext cx="612866" cy="61286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8224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68948F41-6CC8-4B08-8580-8245E512D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C00000"/>
                </a:solidFill>
                <a:latin typeface="Bookman Old Style" panose="02050604050505020204" pitchFamily="18" charset="0"/>
              </a:rPr>
              <a:t>Competitor Table 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3859327"/>
              </p:ext>
            </p:extLst>
          </p:nvPr>
        </p:nvGraphicFramePr>
        <p:xfrm>
          <a:off x="1330779" y="1513840"/>
          <a:ext cx="9906181" cy="4262967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9842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8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88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0892">
                  <a:extLst>
                    <a:ext uri="{9D8B030D-6E8A-4147-A177-3AD203B41FA5}">
                      <a16:colId xmlns:a16="http://schemas.microsoft.com/office/drawing/2014/main" val="1643303092"/>
                    </a:ext>
                  </a:extLst>
                </a:gridCol>
                <a:gridCol w="21133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15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Feature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</a:rPr>
                        <a:t>AgriSense</a:t>
                      </a:r>
                      <a:r>
                        <a:rPr lang="en-US" sz="1100" kern="0" dirty="0">
                          <a:effectLst/>
                        </a:rPr>
                        <a:t> AI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CropX(Israel)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N" sz="1100" kern="100" dirty="0">
                          <a:effectLst/>
                        </a:rPr>
                        <a:t>Taranis(USA)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Traditional Farming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556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AI-Powered Disease Detection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/>
                      <a:endParaRPr lang="en-US" sz="1100" dirty="0"/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/>
                      <a:endParaRPr lang="en-US" sz="1100" dirty="0"/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57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N" sz="1100" kern="100" dirty="0">
                          <a:effectLst/>
                        </a:rPr>
                        <a:t>Smart </a:t>
                      </a:r>
                      <a:r>
                        <a:rPr lang="en-IN" sz="1100" kern="100" dirty="0" err="1">
                          <a:effectLst/>
                        </a:rPr>
                        <a:t>MarketPLace</a:t>
                      </a:r>
                      <a:r>
                        <a:rPr lang="en-IN" sz="1100" kern="100" dirty="0">
                          <a:effectLst/>
                        </a:rPr>
                        <a:t> Integration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/>
                      <a:endParaRPr lang="en-US" sz="1100" dirty="0"/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212671102"/>
                  </a:ext>
                </a:extLst>
              </a:tr>
              <a:tr h="565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Real-Time IoT Monitoring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100" kern="100" dirty="0">
                        <a:effectLst/>
                      </a:endParaRPr>
                    </a:p>
                    <a:p>
                      <a:pPr algn="ctr"/>
                      <a:endParaRPr lang="en-US" sz="1100" dirty="0"/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7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Automated Irrigation</a:t>
                      </a:r>
                      <a:endParaRPr lang="en-IN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/>
                      <a:endParaRPr lang="en-US" sz="1100" dirty="0"/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17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AI-Driven Yield Forecasting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/>
                      <a:endParaRPr lang="en-US" sz="1100" dirty="0"/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17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Integrated </a:t>
                      </a:r>
                      <a:r>
                        <a:rPr lang="en-US" sz="1100" kern="0" dirty="0">
                          <a:effectLst/>
                        </a:rPr>
                        <a:t>Marketplace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/>
                      <a:endParaRPr lang="en-US" sz="1100" dirty="0"/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✅yes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0" dirty="0">
                          <a:effectLst/>
                        </a:rPr>
                        <a:t>❌No</a:t>
                      </a: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431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N" sz="1100" kern="100" dirty="0" err="1">
                          <a:effectLst/>
                        </a:rPr>
                        <a:t>Refernces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https://israelagri.com/advanced-crop-management-app-saves-water/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N" sz="1100" kern="100" dirty="0">
                          <a:effectLst/>
                        </a:rPr>
                        <a:t>https://www.taranis.com/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N" sz="1100" kern="100" dirty="0">
                          <a:effectLst/>
                        </a:rPr>
                        <a:t>Followed by Indian farmers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575900134"/>
                  </a:ext>
                </a:extLst>
              </a:tr>
            </a:tbl>
          </a:graphicData>
        </a:graphic>
      </p:graphicFrame>
      <p:sp>
        <p:nvSpPr>
          <p:cNvPr id="7" name="AutoShape 3" descr="Snitch teams up with EcoReturns to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9BCDE4-74B6-786D-C07F-725E289CE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36A86A-1813-603F-8E61-C806C2AAD18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75" y="160338"/>
            <a:ext cx="685801" cy="68580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66279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A15D-2FF9-DEFC-05E0-861DC6A7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" y="365125"/>
            <a:ext cx="11887200" cy="1325563"/>
          </a:xfrm>
        </p:spPr>
        <p:txBody>
          <a:bodyPr/>
          <a:lstStyle/>
          <a:p>
            <a:r>
              <a:rPr lang="en-US" dirty="0"/>
              <a:t>            </a:t>
            </a:r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Revenue Model – </a:t>
            </a:r>
            <a:r>
              <a:rPr lang="en-US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AgriSenseAI</a:t>
            </a:r>
            <a:b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</a:br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ookman Old Style" panose="02050604050505020204" pitchFamily="18" charset="0"/>
              </a:rPr>
              <a:t>           (India-Based Approach)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84DA2-1F91-E26B-FBDF-834A1270D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17" y="2098142"/>
            <a:ext cx="8094663" cy="43947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>
                <a:solidFill>
                  <a:srgbClr val="C00000"/>
                </a:solidFill>
              </a:rPr>
              <a:t>💰 1️⃣ </a:t>
            </a:r>
            <a:r>
              <a:rPr lang="en-US" sz="1900" dirty="0">
                <a:solidFill>
                  <a:srgbClr val="C00000"/>
                </a:solidFill>
                <a:latin typeface="Bookman Old Style" panose="02050604050505020204" pitchFamily="18" charset="0"/>
              </a:rPr>
              <a:t>Hardware Sales (One-Time Purchase) 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📌 IoT Sensors, Edge AI Cameras, and Automated Irrigation Controllers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📌 Farmers can buy affordable IoT kits customized for different crops &amp; farm sizes.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📌 </a:t>
            </a:r>
            <a:r>
              <a:rPr lang="en-US" sz="1400" dirty="0">
                <a:latin typeface="Bookman Old Style" panose="02050604050505020204" pitchFamily="18" charset="0"/>
              </a:rPr>
              <a:t> Approximate </a:t>
            </a:r>
            <a:r>
              <a:rPr lang="en-US" sz="1300" dirty="0">
                <a:latin typeface="Bookman Old Style" panose="02050604050505020204" pitchFamily="18" charset="0"/>
              </a:rPr>
              <a:t>Pricing: ₹5,000 – ₹25,000 per kit (based on farm size &amp; features).</a:t>
            </a:r>
          </a:p>
          <a:p>
            <a:pPr marL="0" indent="0">
              <a:buNone/>
            </a:pPr>
            <a:r>
              <a:rPr lang="en-US" sz="1900" dirty="0">
                <a:solidFill>
                  <a:srgbClr val="C00000"/>
                </a:solidFill>
                <a:latin typeface="Bookman Old Style" panose="02050604050505020204" pitchFamily="18" charset="0"/>
              </a:rPr>
              <a:t>📡 2️⃣ Subscription Model (SaaS) – AI-Powered Insights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📌 Monthly/Annual Plans for Real-Time AI Analytics &amp; Recommendations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📌 Farmers receive personalized soil reports, weather predictions &amp; yield forecasts.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📌 </a:t>
            </a:r>
            <a:r>
              <a:rPr lang="en-US" sz="1400" dirty="0">
                <a:latin typeface="Bookman Old Style" panose="02050604050505020204" pitchFamily="18" charset="0"/>
              </a:rPr>
              <a:t> Approximate </a:t>
            </a:r>
            <a:r>
              <a:rPr lang="en-US" sz="1300" dirty="0">
                <a:latin typeface="Bookman Old Style" panose="02050604050505020204" pitchFamily="18" charset="0"/>
              </a:rPr>
              <a:t>Pricing: ₹299/month (Basic) | ₹999/month (Advanced) | 	₹1,999/month</a:t>
            </a:r>
          </a:p>
          <a:p>
            <a:pPr marL="0" indent="0">
              <a:buNone/>
            </a:pPr>
            <a:r>
              <a:rPr lang="en-US" sz="1900" dirty="0">
                <a:solidFill>
                  <a:srgbClr val="C00000"/>
                </a:solidFill>
                <a:latin typeface="Bookman Old Style" panose="02050604050505020204" pitchFamily="18" charset="0"/>
              </a:rPr>
              <a:t>📊 3️⃣ Premium Features (Add-On Services)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📌 Drone-Based Crop Monitoring (For Large Farms) – ₹2,500 per drone scan.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📌 Custom AI Models for precision farming (₹5,000 per model upgrade).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📌 Blockchain-Based Smart Marketplace Access for direct sales – ₹1,500/year.</a:t>
            </a:r>
          </a:p>
          <a:p>
            <a:pPr marL="0" indent="0">
              <a:buNone/>
            </a:pPr>
            <a:r>
              <a:rPr lang="en-US" sz="1300" dirty="0">
                <a:latin typeface="Bookman Old Style" panose="02050604050505020204" pitchFamily="18" charset="0"/>
              </a:rPr>
              <a:t>	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8CEB82D-320B-E0DE-F151-CA75048ED857}"/>
              </a:ext>
            </a:extLst>
          </p:cNvPr>
          <p:cNvCxnSpPr/>
          <p:nvPr/>
        </p:nvCxnSpPr>
        <p:spPr>
          <a:xfrm>
            <a:off x="1597306" y="1825624"/>
            <a:ext cx="901667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9E2E3E-E17D-F8E9-831B-4FC20C233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1026" name="Picture 2" descr="ai-image">
            <a:extLst>
              <a:ext uri="{FF2B5EF4-FFF2-40B4-BE49-F238E27FC236}">
                <a16:creationId xmlns:a16="http://schemas.microsoft.com/office/drawing/2014/main" id="{7BC9E02D-2CA7-5B40-EC95-5BECC4CE5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0605" y="2982009"/>
            <a:ext cx="2319338" cy="231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970120-E9E0-EB90-AA68-DC670CD9663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230189"/>
            <a:ext cx="649877" cy="6498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7330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1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CA140-E20F-3265-6D12-76009FE0D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181" y="1044445"/>
            <a:ext cx="8742680" cy="522223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545" dirty="0">
                <a:solidFill>
                  <a:srgbClr val="C00000"/>
                </a:solidFill>
              </a:rPr>
              <a:t>🏢 </a:t>
            </a:r>
            <a:r>
              <a:rPr lang="en-US" sz="1545" dirty="0">
                <a:solidFill>
                  <a:srgbClr val="C00000"/>
                </a:solidFill>
                <a:latin typeface="Bookman Old Style" panose="02050604050505020204" pitchFamily="18" charset="0"/>
              </a:rPr>
              <a:t>4️⃣ Enterprise Licensing (B2B &amp; Government Collaborations)</a:t>
            </a:r>
          </a:p>
          <a:p>
            <a:pPr marL="0" indent="0" algn="just">
              <a:buNone/>
            </a:pPr>
            <a:r>
              <a:rPr lang="en-US" sz="1545" dirty="0">
                <a:latin typeface="Bookman Old Style" panose="02050604050505020204" pitchFamily="18" charset="0"/>
              </a:rPr>
              <a:t>	📌 State Government &amp; </a:t>
            </a:r>
            <a:r>
              <a:rPr lang="en-US" sz="1545" dirty="0" err="1">
                <a:latin typeface="Bookman Old Style" panose="02050604050505020204" pitchFamily="18" charset="0"/>
              </a:rPr>
              <a:t>AgriTech</a:t>
            </a:r>
            <a:r>
              <a:rPr lang="en-US" sz="1545" dirty="0">
                <a:latin typeface="Bookman Old Style" panose="02050604050505020204" pitchFamily="18" charset="0"/>
              </a:rPr>
              <a:t> Partnerships for Digital Agriculture 	Programs.</a:t>
            </a:r>
          </a:p>
          <a:p>
            <a:pPr marL="0" indent="0" algn="just">
              <a:buNone/>
            </a:pPr>
            <a:r>
              <a:rPr lang="en-US" sz="1545" dirty="0">
                <a:latin typeface="Bookman Old Style" panose="02050604050505020204" pitchFamily="18" charset="0"/>
              </a:rPr>
              <a:t>	📌 Bulk Licensing for Agri-FinTech &amp; Crop Insurance Companies to use AI 	data.</a:t>
            </a:r>
          </a:p>
          <a:p>
            <a:pPr marL="0" indent="0" algn="just">
              <a:buNone/>
            </a:pPr>
            <a:r>
              <a:rPr lang="en-US" sz="1545" dirty="0">
                <a:latin typeface="Bookman Old Style" panose="02050604050505020204" pitchFamily="18" charset="0"/>
              </a:rPr>
              <a:t>	📌 Custom Integration for Food Supply Chain &amp; Agri-Research 		Institutions.</a:t>
            </a:r>
          </a:p>
          <a:p>
            <a:pPr marL="0" indent="0" algn="just">
              <a:buNone/>
            </a:pPr>
            <a:r>
              <a:rPr lang="en-US" sz="1545" dirty="0">
                <a:latin typeface="Bookman Old Style" panose="02050604050505020204" pitchFamily="18" charset="0"/>
              </a:rPr>
              <a:t>	📌  Approximate Revenue: ₹10 lakh – ₹50 lakh per contract.</a:t>
            </a:r>
          </a:p>
          <a:p>
            <a:pPr marL="0" indent="0" algn="just">
              <a:buNone/>
            </a:pPr>
            <a:r>
              <a:rPr lang="en-US" sz="1545" dirty="0">
                <a:solidFill>
                  <a:srgbClr val="C00000"/>
                </a:solidFill>
                <a:latin typeface="Bookman Old Style" panose="02050604050505020204" pitchFamily="18" charset="0"/>
              </a:rPr>
              <a:t>🌍 5️⃣ Commission-Based Revenue from Marketplace Transactions</a:t>
            </a:r>
          </a:p>
          <a:p>
            <a:pPr marL="0" indent="0" algn="just">
              <a:buNone/>
            </a:pPr>
            <a:r>
              <a:rPr lang="en-US" sz="1545" dirty="0">
                <a:latin typeface="Bookman Old Style" panose="02050604050505020204" pitchFamily="18" charset="0"/>
              </a:rPr>
              <a:t>	📌 Farmers can sell directly to buyers via </a:t>
            </a:r>
            <a:r>
              <a:rPr lang="en-US" sz="1545" dirty="0" err="1">
                <a:latin typeface="Bookman Old Style" panose="02050604050505020204" pitchFamily="18" charset="0"/>
              </a:rPr>
              <a:t>AgriSenseAI’s</a:t>
            </a:r>
            <a:r>
              <a:rPr lang="en-US" sz="1545" dirty="0">
                <a:latin typeface="Bookman Old Style" panose="02050604050505020204" pitchFamily="18" charset="0"/>
              </a:rPr>
              <a:t> digital 		platform.</a:t>
            </a:r>
          </a:p>
          <a:p>
            <a:pPr marL="0" indent="0" algn="just">
              <a:buNone/>
            </a:pPr>
            <a:r>
              <a:rPr lang="en-US" sz="1545" dirty="0">
                <a:latin typeface="Bookman Old Style" panose="02050604050505020204" pitchFamily="18" charset="0"/>
              </a:rPr>
              <a:t>	📌 </a:t>
            </a:r>
            <a:r>
              <a:rPr lang="en-US" sz="1545" dirty="0" err="1">
                <a:latin typeface="Bookman Old Style" panose="02050604050505020204" pitchFamily="18" charset="0"/>
              </a:rPr>
              <a:t>AgriSenseAI</a:t>
            </a:r>
            <a:r>
              <a:rPr lang="en-US" sz="1545" dirty="0">
                <a:latin typeface="Bookman Old Style" panose="02050604050505020204" pitchFamily="18" charset="0"/>
              </a:rPr>
              <a:t> earns a 2% commission per transaction.</a:t>
            </a:r>
          </a:p>
          <a:p>
            <a:pPr marL="0" indent="0" algn="just">
              <a:buNone/>
            </a:pPr>
            <a:r>
              <a:rPr lang="en-US" sz="1545" dirty="0">
                <a:latin typeface="Bookman Old Style" panose="02050604050505020204" pitchFamily="18" charset="0"/>
              </a:rPr>
              <a:t>	📌 Approximate Pricing: ₹500 – ₹5,000 per transaction (varies by crop &amp; 	volume).</a:t>
            </a:r>
          </a:p>
          <a:p>
            <a:pPr marL="0" indent="0" algn="just">
              <a:buNone/>
            </a:pPr>
            <a:r>
              <a:rPr lang="en-US" sz="1700" dirty="0">
                <a:latin typeface="Bookman Old Style" panose="02050604050505020204" pitchFamily="18" charset="0"/>
              </a:rPr>
              <a:t>	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6B68F2-BB78-3E18-CF17-53CB4A982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AGRISENSE AI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DE384A-0BBA-A3E7-745D-8CB98A5CB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570" y="2342464"/>
            <a:ext cx="3091249" cy="20587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487B37-1181-D582-8D77-DBD984C08B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06" y="234323"/>
            <a:ext cx="720455" cy="72045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11172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2577</TotalTime>
  <Words>2996</Words>
  <Application>Microsoft Office PowerPoint</Application>
  <PresentationFormat>Widescreen</PresentationFormat>
  <Paragraphs>317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Book Antiqua</vt:lpstr>
      <vt:lpstr>Bookman Old Style</vt:lpstr>
      <vt:lpstr>Calibri</vt:lpstr>
      <vt:lpstr>Calibri Light</vt:lpstr>
      <vt:lpstr>Segoe UI Symbol</vt:lpstr>
      <vt:lpstr>Times New Roman</vt:lpstr>
      <vt:lpstr>Wingdings</vt:lpstr>
      <vt:lpstr>Office Theme</vt:lpstr>
      <vt:lpstr> AgriSense AI</vt:lpstr>
      <vt:lpstr>Introduction: AgriSenseAI – AI-Powered Precision Farming</vt:lpstr>
      <vt:lpstr>  Problem Statement – Challenges in Traditional Farming</vt:lpstr>
      <vt:lpstr>Target Audience – Who Benefits from AgriSenseAI?</vt:lpstr>
      <vt:lpstr>AgriSense Smart Farming Platform </vt:lpstr>
      <vt:lpstr> Competitive Landscape –  AgriSenseAI vs. Existing Solutions</vt:lpstr>
      <vt:lpstr>Competitor Table </vt:lpstr>
      <vt:lpstr>            Revenue Model – AgriSenseAI            (India-Based Approach)</vt:lpstr>
      <vt:lpstr>PowerPoint Presentation</vt:lpstr>
      <vt:lpstr>Technology Stack </vt:lpstr>
      <vt:lpstr>    Budget Allocation for AgriSenseAI IoT Sensor Kit</vt:lpstr>
      <vt:lpstr>Deployment Plan – AgriSenseAI in      Indian Agriculture</vt:lpstr>
      <vt:lpstr>PowerPoint Presentation</vt:lpstr>
      <vt:lpstr>   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the Startup Company/Idea</dc:title>
  <dc:creator>dell</dc:creator>
  <cp:lastModifiedBy>sathwika macha</cp:lastModifiedBy>
  <cp:revision>28</cp:revision>
  <dcterms:created xsi:type="dcterms:W3CDTF">2023-07-03T06:05:45Z</dcterms:created>
  <dcterms:modified xsi:type="dcterms:W3CDTF">2025-02-27T05:38:31Z</dcterms:modified>
</cp:coreProperties>
</file>

<file path=docProps/thumbnail.jpeg>
</file>